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4"/>
  </p:notesMasterIdLst>
  <p:sldIdLst>
    <p:sldId id="282" r:id="rId2"/>
    <p:sldId id="283" r:id="rId3"/>
    <p:sldId id="260" r:id="rId4"/>
    <p:sldId id="259" r:id="rId5"/>
    <p:sldId id="261" r:id="rId6"/>
    <p:sldId id="268" r:id="rId7"/>
    <p:sldId id="262" r:id="rId8"/>
    <p:sldId id="275" r:id="rId9"/>
    <p:sldId id="263" r:id="rId10"/>
    <p:sldId id="264" r:id="rId11"/>
    <p:sldId id="265" r:id="rId12"/>
    <p:sldId id="266" r:id="rId13"/>
    <p:sldId id="267" r:id="rId14"/>
    <p:sldId id="280" r:id="rId15"/>
    <p:sldId id="269" r:id="rId16"/>
    <p:sldId id="270" r:id="rId17"/>
    <p:sldId id="276" r:id="rId18"/>
    <p:sldId id="271" r:id="rId19"/>
    <p:sldId id="278" r:id="rId20"/>
    <p:sldId id="273" r:id="rId21"/>
    <p:sldId id="279" r:id="rId22"/>
    <p:sldId id="274" r:id="rId23"/>
  </p:sldIdLst>
  <p:sldSz cx="9144000" cy="6858000" type="screen4x3"/>
  <p:notesSz cx="6858000" cy="9144000"/>
  <p:embeddedFontLst>
    <p:embeddedFont>
      <p:font typeface="Cambria Math" panose="02040503050406030204" pitchFamily="18" charset="0"/>
      <p:regular r:id="rId25"/>
    </p:embeddedFont>
    <p:embeddedFont>
      <p:font typeface="华文新魏" panose="02010800040101010101" pitchFamily="2" charset="-122"/>
      <p:regular r:id="rId26"/>
    </p:embeddedFont>
    <p:embeddedFont>
      <p:font typeface="微软雅黑" panose="020B0503020204020204" pitchFamily="34" charset="-122"/>
      <p:regular r:id="rId27"/>
      <p:bold r:id="rId28"/>
    </p:embeddedFont>
    <p:embeddedFont>
      <p:font typeface="Calibri Light" panose="020F0302020204030204" pitchFamily="34" charset="0"/>
      <p:regular r:id="rId29"/>
      <p:italic r:id="rId30"/>
    </p:embeddedFont>
    <p:embeddedFont>
      <p:font typeface="华文楷体" panose="02010600040101010101" pitchFamily="2" charset="-122"/>
      <p:regular r:id="rId31"/>
    </p:embeddedFont>
    <p:embeddedFont>
      <p:font typeface="Calibri" panose="020F0502020204030204" pitchFamily="34" charset="0"/>
      <p:regular r:id="rId32"/>
      <p:bold r:id="rId33"/>
      <p:italic r:id="rId34"/>
      <p:boldItalic r:id="rId35"/>
    </p:embeddedFont>
    <p:embeddedFont>
      <p:font typeface="楷体" panose="02010609060101010101" pitchFamily="49" charset="-122"/>
      <p:regular r:id="rId36"/>
    </p:embeddedFont>
  </p:embeddedFontLst>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81645" autoAdjust="0"/>
  </p:normalViewPr>
  <p:slideViewPr>
    <p:cSldViewPr snapToGrid="0">
      <p:cViewPr varScale="1">
        <p:scale>
          <a:sx n="59" d="100"/>
          <a:sy n="59" d="100"/>
        </p:scale>
        <p:origin x="18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22060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147498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SVM</a:t>
            </a:r>
            <a:r>
              <a:rPr kumimoji="1" lang="zh-CN" altLang="en-US" dirty="0" smtClean="0"/>
              <a:t>的话，采用</a:t>
            </a:r>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16</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20</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smtClean="0"/>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大</a:t>
            </a:r>
            <a:r>
              <a:rPr lang="zh-CN" altLang="en-US" dirty="0"/>
              <a:t>格局下是国家意志的推行，工业大数据是中国制造</a:t>
            </a:r>
            <a:r>
              <a:rPr lang="en-US" altLang="zh-CN" dirty="0"/>
              <a:t>2025</a:t>
            </a:r>
            <a:r>
              <a:rPr lang="zh-CN" altLang="en-US" dirty="0"/>
              <a:t>中极为重要的核心部分之一。而故障诊断在工业大数据中也占据着一席之地，我主要是研究的是两种可以用于故障诊断检测的模型的设计方法</a:t>
            </a:r>
            <a:r>
              <a:rPr lang="zh-CN" altLang="en-US" dirty="0" smtClean="0"/>
              <a:t>。</a:t>
            </a:r>
            <a:endParaRPr lang="en-US" altLang="zh-CN" dirty="0"/>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假设当前样本集</a:t>
            </a:r>
            <a:r>
              <a:rPr lang="en-US" altLang="zh-CN" dirty="0"/>
              <a:t>D</a:t>
            </a:r>
            <a:r>
              <a:rPr lang="zh-CN" altLang="zh-CN" dirty="0"/>
              <a:t>中有</a:t>
            </a:r>
            <a:r>
              <a:rPr lang="en-US" altLang="zh-CN" dirty="0"/>
              <a:t>N</a:t>
            </a:r>
            <a:r>
              <a:rPr lang="zh-CN" altLang="zh-CN" dirty="0"/>
              <a:t>个样本，而整个样本有</a:t>
            </a:r>
            <a:r>
              <a:rPr lang="en-US" altLang="zh-CN" dirty="0"/>
              <a:t>k</a:t>
            </a:r>
            <a:r>
              <a:rPr lang="zh-CN" altLang="zh-CN" dirty="0"/>
              <a:t>个分类，每个分类对应的样本数量为</a:t>
            </a:r>
            <a:r>
              <a:rPr lang="en-US" altLang="zh-CN" dirty="0">
                <a:latin typeface="Cambria Math" charset="0"/>
              </a:rPr>
              <a:t>N</a:t>
            </a:r>
            <a:r>
              <a:rPr lang="zh-CN" altLang="zh-CN" dirty="0">
                <a:latin typeface="Cambria Math" charset="0"/>
              </a:rPr>
              <a:t>_</a:t>
            </a:r>
            <a:r>
              <a:rPr lang="en-US" altLang="zh-CN" dirty="0" err="1">
                <a:latin typeface="Cambria Math" charset="0"/>
              </a:rPr>
              <a:t>i</a:t>
            </a:r>
            <a:endParaRPr lang="en-US" altLang="zh-CN" dirty="0"/>
          </a:p>
          <a:p>
            <a:pPr eaLnBrk="1" hangingPunct="1">
              <a:spcBef>
                <a:spcPct val="0"/>
              </a:spcBef>
            </a:pPr>
            <a:endParaRPr lang="en-US" altLang="zh-CN" dirty="0"/>
          </a:p>
          <a:p>
            <a:pPr eaLnBrk="1" hangingPunct="1">
              <a:spcBef>
                <a:spcPct val="0"/>
              </a:spcBef>
            </a:pPr>
            <a:r>
              <a:rPr lang="zh-CN" altLang="zh-CN" dirty="0"/>
              <a:t>假设当前样本集</a:t>
            </a:r>
            <a:r>
              <a:rPr lang="en-US" altLang="zh-CN" dirty="0"/>
              <a:t>D</a:t>
            </a:r>
            <a:r>
              <a:rPr lang="zh-CN" altLang="zh-CN" dirty="0"/>
              <a:t>中有</a:t>
            </a:r>
            <a:r>
              <a:rPr lang="en-US" altLang="zh-CN" dirty="0"/>
              <a:t>N </a:t>
            </a:r>
            <a:r>
              <a:rPr lang="zh-CN" altLang="zh-CN" dirty="0"/>
              <a:t>个样本，每个样本都有一些属性，假设我们目前取属性</a:t>
            </a:r>
            <a:r>
              <a:rPr lang="en-US" altLang="zh-CN" dirty="0"/>
              <a:t>A</a:t>
            </a:r>
            <a:r>
              <a:rPr lang="zh-CN" altLang="zh-CN" dirty="0"/>
              <a:t>作为我们计算信息增益的属性。</a:t>
            </a:r>
          </a:p>
          <a:p>
            <a:pPr eaLnBrk="1" hangingPunct="1">
              <a:spcBef>
                <a:spcPct val="0"/>
              </a:spcBef>
            </a:pPr>
            <a:r>
              <a:rPr lang="zh-CN" altLang="zh-CN" dirty="0"/>
              <a:t>根据属性</a:t>
            </a:r>
            <a:r>
              <a:rPr lang="en-US" altLang="zh-CN" dirty="0"/>
              <a:t>A</a:t>
            </a:r>
            <a:r>
              <a:rPr lang="zh-CN" altLang="zh-CN" dirty="0"/>
              <a:t>，我们可以用属性</a:t>
            </a:r>
            <a:r>
              <a:rPr lang="en-US" altLang="zh-CN" dirty="0"/>
              <a:t>A</a:t>
            </a:r>
            <a:r>
              <a:rPr lang="zh-CN" altLang="zh-CN" dirty="0"/>
              <a:t>的不同取值（假设有</a:t>
            </a:r>
            <a:r>
              <a:rPr lang="en-US" altLang="zh-CN" dirty="0"/>
              <a:t>v</a:t>
            </a:r>
            <a:r>
              <a:rPr lang="zh-CN" altLang="zh-CN" dirty="0"/>
              <a:t>种），将整个样本集</a:t>
            </a:r>
            <a:r>
              <a:rPr lang="en-US" altLang="zh-CN" dirty="0"/>
              <a:t>D</a:t>
            </a:r>
            <a:r>
              <a:rPr lang="zh-CN" altLang="zh-CN" dirty="0"/>
              <a:t>分为</a:t>
            </a:r>
            <a:r>
              <a:rPr lang="en-US" altLang="zh-CN" dirty="0"/>
              <a:t>v</a:t>
            </a:r>
            <a:r>
              <a:rPr lang="zh-CN" altLang="zh-CN" dirty="0"/>
              <a:t>个子样本集</a:t>
            </a:r>
            <a:r>
              <a:rPr lang="en-US" altLang="zh-CN" dirty="0"/>
              <a:t>D</a:t>
            </a:r>
            <a:r>
              <a:rPr lang="zh-CN" altLang="zh-CN" dirty="0"/>
              <a:t>_</a:t>
            </a:r>
            <a:r>
              <a:rPr lang="en-US" altLang="zh-CN" dirty="0" err="1"/>
              <a:t>i</a:t>
            </a:r>
            <a:r>
              <a:rPr lang="en-US" altLang="zh-CN" dirty="0"/>
              <a:t> (</a:t>
            </a:r>
            <a:r>
              <a:rPr lang="en-US" altLang="zh-CN" dirty="0" err="1"/>
              <a:t>i</a:t>
            </a:r>
            <a:r>
              <a:rPr lang="en-US" altLang="zh-CN" dirty="0"/>
              <a:t>=1,2,3···v)</a:t>
            </a:r>
            <a:r>
              <a:rPr lang="zh-CN" altLang="zh-CN" dirty="0"/>
              <a:t>，每个样本子集的样本数为</a:t>
            </a:r>
            <a:r>
              <a:rPr lang="en-US" altLang="zh-CN" dirty="0"/>
              <a:t>N</a:t>
            </a:r>
            <a:r>
              <a:rPr lang="zh-CN" altLang="zh-CN" dirty="0"/>
              <a:t>，那么每一个样本子集的频率为：</a:t>
            </a:r>
          </a:p>
          <a:p>
            <a:pPr eaLnBrk="1" hangingPunct="1">
              <a:spcBef>
                <a:spcPct val="0"/>
              </a:spcBef>
            </a:pPr>
            <a:endParaRPr lang="en-US" altLang="zh-CN" dirty="0"/>
          </a:p>
          <a:p>
            <a:pPr eaLnBrk="1" hangingPunct="1">
              <a:spcBef>
                <a:spcPct val="0"/>
              </a:spcBef>
            </a:pPr>
            <a:r>
              <a:rPr lang="zh-CN" altLang="en-US" dirty="0"/>
              <a:t>得到了信息增益之后，我们就可以根据信息增益来确定分支路径。</a:t>
            </a:r>
            <a:endParaRPr lang="en-US" altLang="zh-CN" dirty="0"/>
          </a:p>
          <a:p>
            <a:pPr eaLnBrk="1" hangingPunct="1">
              <a:spcBef>
                <a:spcPct val="0"/>
              </a:spcBef>
            </a:pPr>
            <a:endParaRPr lang="zh-CN" altLang="zh-CN" dirty="0"/>
          </a:p>
          <a:p>
            <a:pPr eaLnBrk="1" hangingPunct="1">
              <a:spcBef>
                <a:spcPct val="0"/>
              </a:spcBef>
            </a:pPr>
            <a:endParaRPr lang="zh-CN" altLang="en-US" dirty="0"/>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为了实现整体的逻辑以及</a:t>
            </a:r>
            <a:r>
              <a:rPr kumimoji="1" lang="en-US" altLang="zh-CN" dirty="0" smtClean="0"/>
              <a:t>GUI</a:t>
            </a:r>
            <a:r>
              <a:rPr kumimoji="1" lang="zh-CN" altLang="en-US" dirty="0" smtClean="0"/>
              <a:t>显示，一共定义了</a:t>
            </a:r>
            <a:r>
              <a:rPr kumimoji="1" lang="en-US" altLang="zh-CN" dirty="0" smtClean="0"/>
              <a:t>13</a:t>
            </a:r>
            <a:r>
              <a:rPr kumimoji="1" lang="zh-CN" altLang="en-US" dirty="0" smtClean="0"/>
              <a:t>个类。其中</a:t>
            </a:r>
            <a:r>
              <a:rPr kumimoji="1" lang="en-US" altLang="zh-CN" dirty="0" smtClean="0"/>
              <a:t>GUI</a:t>
            </a:r>
            <a:r>
              <a:rPr kumimoji="1" lang="zh-CN" altLang="en-US" dirty="0" smtClean="0"/>
              <a:t>类有两个，数据离散化有三个，数据存取有</a:t>
            </a:r>
            <a:r>
              <a:rPr kumimoji="1" lang="en-US" altLang="zh-CN" dirty="0" smtClean="0"/>
              <a:t>5</a:t>
            </a:r>
            <a:r>
              <a:rPr kumimoji="1" lang="zh-CN" altLang="en-US" dirty="0" smtClean="0"/>
              <a:t>个，建模和测试有</a:t>
            </a:r>
            <a:r>
              <a:rPr kumimoji="1" lang="en-US" altLang="zh-CN" dirty="0" smtClean="0"/>
              <a:t>3</a:t>
            </a:r>
            <a:r>
              <a:rPr kumimoji="1" lang="zh-CN" altLang="en-US" dirty="0" smtClean="0"/>
              <a:t>个。其中一共包含了</a:t>
            </a:r>
            <a:r>
              <a:rPr kumimoji="1" lang="en-US" altLang="zh-CN" dirty="0" smtClean="0"/>
              <a:t>116</a:t>
            </a:r>
            <a:r>
              <a:rPr kumimoji="1" lang="zh-CN" altLang="en-US" dirty="0" smtClean="0"/>
              <a:t>个方法，也就是函数。因为支持向量机部分内容过于繁杂，代码量巨大。所以直接采用了台湾大学林智仁教授的开源软件包，在其上进行类似二次开发的行为。</a:t>
            </a:r>
          </a:p>
          <a:p>
            <a:endParaRPr kumimoji="1" lang="zh-CN" altLang="en-US" dirty="0" smtClean="0"/>
          </a:p>
          <a:p>
            <a:r>
              <a:rPr kumimoji="1" lang="zh-CN" altLang="en-US" dirty="0" smtClean="0"/>
              <a:t>所以工作量主要在决策树上。</a:t>
            </a:r>
            <a:r>
              <a:rPr kumimoji="1" lang="en-US" altLang="zh-CN" dirty="0" smtClean="0"/>
              <a:t>13</a:t>
            </a:r>
            <a:r>
              <a:rPr kumimoji="1" lang="zh-CN" altLang="en-US" dirty="0" smtClean="0"/>
              <a:t>个类中一共有</a:t>
            </a:r>
            <a:r>
              <a:rPr kumimoji="1" lang="en-US" altLang="zh-CN" dirty="0" smtClean="0"/>
              <a:t>9</a:t>
            </a:r>
            <a:r>
              <a:rPr kumimoji="1" lang="zh-CN" altLang="en-US" dirty="0" smtClean="0"/>
              <a:t>个用于实现该模型。其他四个中两个用于用户图形界面，两个用于</a:t>
            </a:r>
            <a:r>
              <a:rPr kumimoji="1" lang="en-US" altLang="zh-CN" dirty="0" smtClean="0"/>
              <a:t>SVM</a:t>
            </a:r>
            <a:r>
              <a:rPr kumimoji="1" lang="zh-CN" altLang="en-US" dirty="0" smtClean="0"/>
              <a:t>实现。</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13</a:t>
            </a:fld>
            <a:endParaRPr lang="zh-CN" altLang="en-US"/>
          </a:p>
        </p:txBody>
      </p:sp>
    </p:spTree>
    <p:extLst>
      <p:ext uri="{BB962C8B-B14F-4D97-AF65-F5344CB8AC3E}">
        <p14:creationId xmlns:p14="http://schemas.microsoft.com/office/powerpoint/2010/main" val="33822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2018/6/1</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2018/6/1</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2018/6/1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2018/6/1</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5"/>
          <p:cNvSpPr txBox="1">
            <a:spLocks noChangeArrowheads="1"/>
          </p:cNvSpPr>
          <p:nvPr/>
        </p:nvSpPr>
        <p:spPr bwMode="auto">
          <a:xfrm>
            <a:off x="-37986" y="5707816"/>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1600" dirty="0">
                <a:latin typeface="华文新魏" panose="02010800040101010101" pitchFamily="2" charset="-122"/>
                <a:ea typeface="华文新魏" panose="02010800040101010101" pitchFamily="2" charset="-122"/>
              </a:rPr>
              <a:t>指导老师： 金海、吴波</a:t>
            </a:r>
            <a:endParaRPr lang="en-US" altLang="zh-CN" sz="1600" dirty="0">
              <a:latin typeface="华文新魏" panose="02010800040101010101" pitchFamily="2" charset="-122"/>
              <a:ea typeface="华文新魏" panose="02010800040101010101" pitchFamily="2" charset="-122"/>
            </a:endParaRPr>
          </a:p>
        </p:txBody>
      </p:sp>
      <p:sp>
        <p:nvSpPr>
          <p:cNvPr id="14340" name="矩形 6"/>
          <p:cNvSpPr>
            <a:spLocks noChangeArrowheads="1"/>
          </p:cNvSpPr>
          <p:nvPr/>
        </p:nvSpPr>
        <p:spPr bwMode="auto">
          <a:xfrm>
            <a:off x="3609239" y="6160321"/>
            <a:ext cx="17203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None/>
            </a:pPr>
            <a:r>
              <a:rPr lang="zh-CN" altLang="en-US" sz="1600" dirty="0">
                <a:latin typeface="华文新魏" panose="02010800040101010101" pitchFamily="2" charset="-122"/>
                <a:ea typeface="华文新魏" panose="02010800040101010101" pitchFamily="2" charset="-122"/>
              </a:rPr>
              <a:t>答辩人： 张照博 </a:t>
            </a:r>
          </a:p>
        </p:txBody>
      </p:sp>
      <p:grpSp>
        <p:nvGrpSpPr>
          <p:cNvPr id="6" name="组合 5"/>
          <p:cNvGrpSpPr/>
          <p:nvPr/>
        </p:nvGrpSpPr>
        <p:grpSpPr>
          <a:xfrm>
            <a:off x="375979" y="1256050"/>
            <a:ext cx="8392042" cy="4022388"/>
            <a:chOff x="1907081" y="1108758"/>
            <a:chExt cx="8392042" cy="4022388"/>
          </a:xfrm>
        </p:grpSpPr>
        <p:sp>
          <p:nvSpPr>
            <p:cNvPr id="7" name="任意多边形 6"/>
            <p:cNvSpPr/>
            <p:nvPr/>
          </p:nvSpPr>
          <p:spPr>
            <a:xfrm rot="2700000" flipH="1">
              <a:off x="4434162" y="1118361"/>
              <a:ext cx="3337881" cy="3318675"/>
            </a:xfrm>
            <a:custGeom>
              <a:avLst/>
              <a:gdLst>
                <a:gd name="connsiteX0" fmla="*/ 3530600 w 3530600"/>
                <a:gd name="connsiteY0" fmla="*/ 1765300 h 3530600"/>
                <a:gd name="connsiteX1" fmla="*/ 3530600 w 3530600"/>
                <a:gd name="connsiteY1" fmla="*/ 0 h 3530600"/>
                <a:gd name="connsiteX2" fmla="*/ 1765300 w 3530600"/>
                <a:gd name="connsiteY2" fmla="*/ 0 h 3530600"/>
                <a:gd name="connsiteX3" fmla="*/ 0 w 3530600"/>
                <a:gd name="connsiteY3" fmla="*/ 1765300 h 3530600"/>
                <a:gd name="connsiteX4" fmla="*/ 0 w 3530600"/>
                <a:gd name="connsiteY4" fmla="*/ 3530600 h 3530600"/>
                <a:gd name="connsiteX5" fmla="*/ 1765300 w 3530600"/>
                <a:gd name="connsiteY5" fmla="*/ 3530600 h 3530600"/>
                <a:gd name="connsiteX0" fmla="*/ 3530600 w 3530600"/>
                <a:gd name="connsiteY0" fmla="*/ 1966884 h 3732184"/>
                <a:gd name="connsiteX1" fmla="*/ 3530600 w 3530600"/>
                <a:gd name="connsiteY1" fmla="*/ 201584 h 3732184"/>
                <a:gd name="connsiteX2" fmla="*/ 1563717 w 3530600"/>
                <a:gd name="connsiteY2" fmla="*/ 0 h 3732184"/>
                <a:gd name="connsiteX3" fmla="*/ 0 w 3530600"/>
                <a:gd name="connsiteY3" fmla="*/ 1966884 h 3732184"/>
                <a:gd name="connsiteX4" fmla="*/ 0 w 3530600"/>
                <a:gd name="connsiteY4" fmla="*/ 3732184 h 3732184"/>
                <a:gd name="connsiteX5" fmla="*/ 1765300 w 3530600"/>
                <a:gd name="connsiteY5" fmla="*/ 3732184 h 3732184"/>
                <a:gd name="connsiteX6" fmla="*/ 3530600 w 3530600"/>
                <a:gd name="connsiteY6" fmla="*/ 1966884 h 3732184"/>
                <a:gd name="connsiteX0" fmla="*/ 3753783 w 3753783"/>
                <a:gd name="connsiteY0" fmla="*/ 2204465 h 3732184"/>
                <a:gd name="connsiteX1" fmla="*/ 3530600 w 3753783"/>
                <a:gd name="connsiteY1" fmla="*/ 201584 h 3732184"/>
                <a:gd name="connsiteX2" fmla="*/ 1563717 w 3753783"/>
                <a:gd name="connsiteY2" fmla="*/ 0 h 3732184"/>
                <a:gd name="connsiteX3" fmla="*/ 0 w 3753783"/>
                <a:gd name="connsiteY3" fmla="*/ 1966884 h 3732184"/>
                <a:gd name="connsiteX4" fmla="*/ 0 w 3753783"/>
                <a:gd name="connsiteY4" fmla="*/ 3732184 h 3732184"/>
                <a:gd name="connsiteX5" fmla="*/ 1765300 w 3753783"/>
                <a:gd name="connsiteY5" fmla="*/ 3732184 h 3732184"/>
                <a:gd name="connsiteX6" fmla="*/ 3753783 w 3753783"/>
                <a:gd name="connsiteY6" fmla="*/ 2204465 h 37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3783" h="3732184">
                  <a:moveTo>
                    <a:pt x="3753783" y="2204465"/>
                  </a:moveTo>
                  <a:lnTo>
                    <a:pt x="3530600" y="201584"/>
                  </a:lnTo>
                  <a:lnTo>
                    <a:pt x="1563717" y="0"/>
                  </a:lnTo>
                  <a:lnTo>
                    <a:pt x="0" y="1966884"/>
                  </a:lnTo>
                  <a:lnTo>
                    <a:pt x="0" y="3732184"/>
                  </a:lnTo>
                  <a:lnTo>
                    <a:pt x="1765300" y="3732184"/>
                  </a:lnTo>
                  <a:lnTo>
                    <a:pt x="3753783" y="2204465"/>
                  </a:lnTo>
                  <a:close/>
                </a:path>
              </a:pathLst>
            </a:custGeom>
            <a:noFill/>
            <a:ln>
              <a:solidFill>
                <a:srgbClr val="7D4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17"/>
            <p:cNvSpPr/>
            <p:nvPr/>
          </p:nvSpPr>
          <p:spPr>
            <a:xfrm>
              <a:off x="4906245" y="3271838"/>
              <a:ext cx="2393714" cy="461962"/>
            </a:xfrm>
            <a:custGeom>
              <a:avLst/>
              <a:gdLst>
                <a:gd name="connsiteX0" fmla="*/ 0 w 2267508"/>
                <a:gd name="connsiteY0" fmla="*/ 0 h 457200"/>
                <a:gd name="connsiteX1" fmla="*/ 2267508 w 2267508"/>
                <a:gd name="connsiteY1" fmla="*/ 0 h 457200"/>
                <a:gd name="connsiteX2" fmla="*/ 2267508 w 2267508"/>
                <a:gd name="connsiteY2" fmla="*/ 457200 h 457200"/>
                <a:gd name="connsiteX3" fmla="*/ 0 w 2267508"/>
                <a:gd name="connsiteY3" fmla="*/ 457200 h 457200"/>
                <a:gd name="connsiteX4" fmla="*/ 0 w 2267508"/>
                <a:gd name="connsiteY4" fmla="*/ 0 h 457200"/>
                <a:gd name="connsiteX0" fmla="*/ 0 w 2331802"/>
                <a:gd name="connsiteY0" fmla="*/ 0 h 461962"/>
                <a:gd name="connsiteX1" fmla="*/ 2331802 w 2331802"/>
                <a:gd name="connsiteY1" fmla="*/ 4762 h 461962"/>
                <a:gd name="connsiteX2" fmla="*/ 2331802 w 2331802"/>
                <a:gd name="connsiteY2" fmla="*/ 461962 h 461962"/>
                <a:gd name="connsiteX3" fmla="*/ 64294 w 2331802"/>
                <a:gd name="connsiteY3" fmla="*/ 461962 h 461962"/>
                <a:gd name="connsiteX4" fmla="*/ 0 w 2331802"/>
                <a:gd name="connsiteY4" fmla="*/ 0 h 461962"/>
                <a:gd name="connsiteX0" fmla="*/ 0 w 2331802"/>
                <a:gd name="connsiteY0" fmla="*/ 0 h 461962"/>
                <a:gd name="connsiteX1" fmla="*/ 2331802 w 2331802"/>
                <a:gd name="connsiteY1" fmla="*/ 4762 h 461962"/>
                <a:gd name="connsiteX2" fmla="*/ 2331802 w 2331802"/>
                <a:gd name="connsiteY2" fmla="*/ 461962 h 461962"/>
                <a:gd name="connsiteX3" fmla="*/ 59531 w 2331802"/>
                <a:gd name="connsiteY3" fmla="*/ 461962 h 461962"/>
                <a:gd name="connsiteX4" fmla="*/ 0 w 2331802"/>
                <a:gd name="connsiteY4" fmla="*/ 0 h 461962"/>
                <a:gd name="connsiteX0" fmla="*/ 0 w 2393714"/>
                <a:gd name="connsiteY0" fmla="*/ 0 h 461962"/>
                <a:gd name="connsiteX1" fmla="*/ 2393714 w 2393714"/>
                <a:gd name="connsiteY1" fmla="*/ 4762 h 461962"/>
                <a:gd name="connsiteX2" fmla="*/ 2331802 w 2393714"/>
                <a:gd name="connsiteY2" fmla="*/ 461962 h 461962"/>
                <a:gd name="connsiteX3" fmla="*/ 59531 w 2393714"/>
                <a:gd name="connsiteY3" fmla="*/ 461962 h 461962"/>
                <a:gd name="connsiteX4" fmla="*/ 0 w 2393714"/>
                <a:gd name="connsiteY4" fmla="*/ 0 h 461962"/>
                <a:gd name="connsiteX0" fmla="*/ 0 w 2393714"/>
                <a:gd name="connsiteY0" fmla="*/ 0 h 461962"/>
                <a:gd name="connsiteX1" fmla="*/ 2393714 w 2393714"/>
                <a:gd name="connsiteY1" fmla="*/ 4762 h 461962"/>
                <a:gd name="connsiteX2" fmla="*/ 2341327 w 2393714"/>
                <a:gd name="connsiteY2" fmla="*/ 461962 h 461962"/>
                <a:gd name="connsiteX3" fmla="*/ 59531 w 2393714"/>
                <a:gd name="connsiteY3" fmla="*/ 461962 h 461962"/>
                <a:gd name="connsiteX4" fmla="*/ 0 w 2393714"/>
                <a:gd name="connsiteY4" fmla="*/ 0 h 46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714" h="461962">
                  <a:moveTo>
                    <a:pt x="0" y="0"/>
                  </a:moveTo>
                  <a:lnTo>
                    <a:pt x="2393714" y="4762"/>
                  </a:lnTo>
                  <a:lnTo>
                    <a:pt x="2341327" y="461962"/>
                  </a:lnTo>
                  <a:lnTo>
                    <a:pt x="59531" y="461962"/>
                  </a:lnTo>
                  <a:lnTo>
                    <a:pt x="0" y="0"/>
                  </a:lnTo>
                  <a:close/>
                </a:path>
              </a:pathLst>
            </a:cu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5215" y="3262265"/>
              <a:ext cx="1415772" cy="461665"/>
            </a:xfrm>
            <a:prstGeom prst="rect">
              <a:avLst/>
            </a:prstGeom>
            <a:noFill/>
          </p:spPr>
          <p:txBody>
            <a:bodyPr wrap="none" rtlCol="0">
              <a:spAutoFit/>
            </a:bodyPr>
            <a:lstStyle/>
            <a:p>
              <a:r>
                <a:rPr lang="zh-CN" altLang="en-US" sz="2400" dirty="0" smtClean="0">
                  <a:solidFill>
                    <a:schemeClr val="bg1"/>
                  </a:solidFill>
                  <a:latin typeface="楷体" panose="02010609060101010101" pitchFamily="49" charset="-122"/>
                  <a:ea typeface="楷体" panose="02010609060101010101" pitchFamily="49" charset="-122"/>
                </a:rPr>
                <a:t>毕业答辩</a:t>
              </a:r>
              <a:endParaRPr lang="zh-CN" altLang="en-US" sz="2400" dirty="0">
                <a:solidFill>
                  <a:schemeClr val="bg1"/>
                </a:solidFill>
                <a:latin typeface="楷体" panose="02010609060101010101" pitchFamily="49" charset="-122"/>
                <a:ea typeface="楷体" panose="02010609060101010101" pitchFamily="49" charset="-122"/>
              </a:endParaRPr>
            </a:p>
          </p:txBody>
        </p:sp>
        <p:sp useBgFill="1">
          <p:nvSpPr>
            <p:cNvPr id="10" name="文本框 9"/>
            <p:cNvSpPr txBox="1"/>
            <p:nvPr/>
          </p:nvSpPr>
          <p:spPr>
            <a:xfrm>
              <a:off x="1907081" y="2000643"/>
              <a:ext cx="8392042" cy="707886"/>
            </a:xfrm>
            <a:prstGeom prst="rect">
              <a:avLst/>
            </a:prstGeom>
          </p:spPr>
          <p:txBody>
            <a:bodyPr wrap="none" rtlCol="0">
              <a:spAutoFit/>
            </a:bodyPr>
            <a:lstStyle/>
            <a:p>
              <a:pPr algn="ctr" eaLnBrk="1" fontAlgn="auto" hangingPunct="1">
                <a:spcBef>
                  <a:spcPts val="0"/>
                </a:spcBef>
                <a:spcAft>
                  <a:spcPts val="0"/>
                </a:spcAft>
                <a:defRPr/>
              </a:pPr>
              <a:r>
                <a:rPr lang="zh-CN" altLang="en-US" sz="4000" b="1" dirty="0" smtClean="0">
                  <a:ln w="12700">
                    <a:solidFill>
                      <a:schemeClr val="tx2">
                        <a:lumMod val="75000"/>
                      </a:schemeClr>
                    </a:solidFill>
                    <a:prstDash val="solid"/>
                  </a:ln>
                  <a:solidFill>
                    <a:schemeClr val="tx1">
                      <a:lumMod val="95000"/>
                      <a:lumOff val="5000"/>
                    </a:schemeClr>
                  </a:solidFill>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solidFill>
                  <a:schemeClr val="tx1">
                    <a:lumMod val="95000"/>
                    <a:lumOff val="5000"/>
                  </a:schemeClr>
                </a:solidFill>
              </a:endParaRPr>
            </a:p>
          </p:txBody>
        </p:sp>
        <p:cxnSp>
          <p:nvCxnSpPr>
            <p:cNvPr id="12" name="直接连接符 11"/>
            <p:cNvCxnSpPr>
              <a:stCxn id="7" idx="4"/>
            </p:cNvCxnSpPr>
            <p:nvPr/>
          </p:nvCxnSpPr>
          <p:spPr>
            <a:xfrm flipH="1" flipV="1">
              <a:off x="6103102" y="4284922"/>
              <a:ext cx="6791" cy="846224"/>
            </a:xfrm>
            <a:prstGeom prst="line">
              <a:avLst/>
            </a:prstGeom>
            <a:ln w="12700" cap="rnd">
              <a:solidFill>
                <a:srgbClr val="7D4178"/>
              </a:solidFill>
              <a:round/>
              <a:tailEnd type="none" w="sm" len="sm"/>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065116" y="4266331"/>
              <a:ext cx="75971" cy="75971"/>
            </a:xfrm>
            <a:prstGeom prst="ellipse">
              <a:avLst/>
            </a:pr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1"/>
            <p:cNvSpPr>
              <a:spLocks noEditPoints="1"/>
            </p:cNvSpPr>
            <p:nvPr/>
          </p:nvSpPr>
          <p:spPr bwMode="auto">
            <a:xfrm>
              <a:off x="5633526" y="1192181"/>
              <a:ext cx="952734" cy="545478"/>
            </a:xfrm>
            <a:custGeom>
              <a:avLst/>
              <a:gdLst>
                <a:gd name="T0" fmla="*/ 2804 w 3043"/>
                <a:gd name="T1" fmla="*/ 712 h 1741"/>
                <a:gd name="T2" fmla="*/ 2804 w 3043"/>
                <a:gd name="T3" fmla="*/ 1190 h 1741"/>
                <a:gd name="T4" fmla="*/ 2903 w 3043"/>
                <a:gd name="T5" fmla="*/ 1291 h 1741"/>
                <a:gd name="T6" fmla="*/ 2696 w 3043"/>
                <a:gd name="T7" fmla="*/ 1509 h 1741"/>
                <a:gd name="T8" fmla="*/ 2485 w 3043"/>
                <a:gd name="T9" fmla="*/ 1297 h 1741"/>
                <a:gd name="T10" fmla="*/ 2629 w 3043"/>
                <a:gd name="T11" fmla="*/ 1165 h 1741"/>
                <a:gd name="T12" fmla="*/ 2629 w 3043"/>
                <a:gd name="T13" fmla="*/ 787 h 1741"/>
                <a:gd name="T14" fmla="*/ 1686 w 3043"/>
                <a:gd name="T15" fmla="*/ 1183 h 1741"/>
                <a:gd name="T16" fmla="*/ 1318 w 3043"/>
                <a:gd name="T17" fmla="*/ 1193 h 1741"/>
                <a:gd name="T18" fmla="*/ 226 w 3043"/>
                <a:gd name="T19" fmla="*/ 752 h 1741"/>
                <a:gd name="T20" fmla="*/ 229 w 3043"/>
                <a:gd name="T21" fmla="*/ 498 h 1741"/>
                <a:gd name="T22" fmla="*/ 1286 w 3043"/>
                <a:gd name="T23" fmla="*/ 98 h 1741"/>
                <a:gd name="T24" fmla="*/ 1666 w 3043"/>
                <a:gd name="T25" fmla="*/ 73 h 1741"/>
                <a:gd name="T26" fmla="*/ 2791 w 3043"/>
                <a:gd name="T27" fmla="*/ 520 h 1741"/>
                <a:gd name="T28" fmla="*/ 2804 w 3043"/>
                <a:gd name="T29" fmla="*/ 712 h 1741"/>
                <a:gd name="T30" fmla="*/ 2804 w 3043"/>
                <a:gd name="T31" fmla="*/ 712 h 1741"/>
                <a:gd name="T32" fmla="*/ 2804 w 3043"/>
                <a:gd name="T33" fmla="*/ 712 h 1741"/>
                <a:gd name="T34" fmla="*/ 1716 w 3043"/>
                <a:gd name="T35" fmla="*/ 1372 h 1741"/>
                <a:gd name="T36" fmla="*/ 2280 w 3043"/>
                <a:gd name="T37" fmla="*/ 1114 h 1741"/>
                <a:gd name="T38" fmla="*/ 2280 w 3043"/>
                <a:gd name="T39" fmla="*/ 1440 h 1741"/>
                <a:gd name="T40" fmla="*/ 1505 w 3043"/>
                <a:gd name="T41" fmla="*/ 1741 h 1741"/>
                <a:gd name="T42" fmla="*/ 685 w 3043"/>
                <a:gd name="T43" fmla="*/ 1440 h 1741"/>
                <a:gd name="T44" fmla="*/ 685 w 3043"/>
                <a:gd name="T45" fmla="*/ 1165 h 1741"/>
                <a:gd name="T46" fmla="*/ 1269 w 3043"/>
                <a:gd name="T47" fmla="*/ 1372 h 1741"/>
                <a:gd name="T48" fmla="*/ 1716 w 3043"/>
                <a:gd name="T49" fmla="*/ 1372 h 1741"/>
                <a:gd name="T50" fmla="*/ 1716 w 3043"/>
                <a:gd name="T51" fmla="*/ 1372 h 1741"/>
                <a:gd name="T52" fmla="*/ 1716 w 3043"/>
                <a:gd name="T53" fmla="*/ 1372 h 1741"/>
                <a:gd name="T54" fmla="*/ 1716 w 3043"/>
                <a:gd name="T55" fmla="*/ 1372 h 1741"/>
                <a:gd name="T56" fmla="*/ 1716 w 3043"/>
                <a:gd name="T57" fmla="*/ 1372 h 1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3" h="1741">
                  <a:moveTo>
                    <a:pt x="2804" y="712"/>
                  </a:moveTo>
                  <a:cubicBezTo>
                    <a:pt x="2804" y="1190"/>
                    <a:pt x="2804" y="1190"/>
                    <a:pt x="2804" y="1190"/>
                  </a:cubicBezTo>
                  <a:cubicBezTo>
                    <a:pt x="2903" y="1291"/>
                    <a:pt x="2903" y="1291"/>
                    <a:pt x="2903" y="1291"/>
                  </a:cubicBezTo>
                  <a:cubicBezTo>
                    <a:pt x="2696" y="1509"/>
                    <a:pt x="2696" y="1509"/>
                    <a:pt x="2696" y="1509"/>
                  </a:cubicBezTo>
                  <a:cubicBezTo>
                    <a:pt x="2485" y="1297"/>
                    <a:pt x="2485" y="1297"/>
                    <a:pt x="2485" y="1297"/>
                  </a:cubicBezTo>
                  <a:cubicBezTo>
                    <a:pt x="2629" y="1165"/>
                    <a:pt x="2629" y="1165"/>
                    <a:pt x="2629" y="1165"/>
                  </a:cubicBezTo>
                  <a:cubicBezTo>
                    <a:pt x="2629" y="787"/>
                    <a:pt x="2629" y="787"/>
                    <a:pt x="2629" y="787"/>
                  </a:cubicBezTo>
                  <a:cubicBezTo>
                    <a:pt x="2018" y="1042"/>
                    <a:pt x="1822" y="1121"/>
                    <a:pt x="1686" y="1183"/>
                  </a:cubicBezTo>
                  <a:cubicBezTo>
                    <a:pt x="1551" y="1245"/>
                    <a:pt x="1453" y="1244"/>
                    <a:pt x="1318" y="1193"/>
                  </a:cubicBezTo>
                  <a:cubicBezTo>
                    <a:pt x="1184" y="1142"/>
                    <a:pt x="544" y="906"/>
                    <a:pt x="226" y="752"/>
                  </a:cubicBezTo>
                  <a:cubicBezTo>
                    <a:pt x="14" y="650"/>
                    <a:pt x="0" y="585"/>
                    <a:pt x="229" y="498"/>
                  </a:cubicBezTo>
                  <a:cubicBezTo>
                    <a:pt x="529" y="383"/>
                    <a:pt x="1024" y="199"/>
                    <a:pt x="1286" y="98"/>
                  </a:cubicBezTo>
                  <a:cubicBezTo>
                    <a:pt x="1441" y="35"/>
                    <a:pt x="1523" y="0"/>
                    <a:pt x="1666" y="73"/>
                  </a:cubicBezTo>
                  <a:cubicBezTo>
                    <a:pt x="1920" y="179"/>
                    <a:pt x="2502" y="399"/>
                    <a:pt x="2791" y="520"/>
                  </a:cubicBezTo>
                  <a:cubicBezTo>
                    <a:pt x="3043" y="631"/>
                    <a:pt x="2874" y="667"/>
                    <a:pt x="2804" y="712"/>
                  </a:cubicBezTo>
                  <a:cubicBezTo>
                    <a:pt x="2804" y="712"/>
                    <a:pt x="2804" y="712"/>
                    <a:pt x="2804" y="712"/>
                  </a:cubicBezTo>
                  <a:cubicBezTo>
                    <a:pt x="2804" y="712"/>
                    <a:pt x="2804" y="712"/>
                    <a:pt x="2804" y="712"/>
                  </a:cubicBezTo>
                  <a:close/>
                  <a:moveTo>
                    <a:pt x="1716" y="1372"/>
                  </a:moveTo>
                  <a:cubicBezTo>
                    <a:pt x="1864" y="1311"/>
                    <a:pt x="2063" y="1209"/>
                    <a:pt x="2280" y="1114"/>
                  </a:cubicBezTo>
                  <a:cubicBezTo>
                    <a:pt x="2280" y="1440"/>
                    <a:pt x="2280" y="1440"/>
                    <a:pt x="2280" y="1440"/>
                  </a:cubicBezTo>
                  <a:cubicBezTo>
                    <a:pt x="2280" y="1440"/>
                    <a:pt x="1999" y="1741"/>
                    <a:pt x="1505" y="1741"/>
                  </a:cubicBezTo>
                  <a:cubicBezTo>
                    <a:pt x="973" y="1741"/>
                    <a:pt x="685" y="1440"/>
                    <a:pt x="685" y="1440"/>
                  </a:cubicBezTo>
                  <a:cubicBezTo>
                    <a:pt x="685" y="1165"/>
                    <a:pt x="685" y="1165"/>
                    <a:pt x="685" y="1165"/>
                  </a:cubicBezTo>
                  <a:cubicBezTo>
                    <a:pt x="853" y="1234"/>
                    <a:pt x="1041" y="1293"/>
                    <a:pt x="1269" y="1372"/>
                  </a:cubicBezTo>
                  <a:cubicBezTo>
                    <a:pt x="1410" y="1423"/>
                    <a:pt x="1588" y="1440"/>
                    <a:pt x="1716" y="1372"/>
                  </a:cubicBezTo>
                  <a:cubicBezTo>
                    <a:pt x="1716" y="1372"/>
                    <a:pt x="1716" y="1372"/>
                    <a:pt x="1716" y="1372"/>
                  </a:cubicBezTo>
                  <a:cubicBezTo>
                    <a:pt x="1716" y="1372"/>
                    <a:pt x="1716" y="1372"/>
                    <a:pt x="1716" y="1372"/>
                  </a:cubicBezTo>
                  <a:close/>
                  <a:moveTo>
                    <a:pt x="1716" y="1372"/>
                  </a:moveTo>
                  <a:cubicBezTo>
                    <a:pt x="1716" y="1372"/>
                    <a:pt x="1716" y="1372"/>
                    <a:pt x="1716" y="1372"/>
                  </a:cubicBezTo>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333672545"/>
      </p:ext>
    </p:extLst>
  </p:cSld>
  <p:clrMapOvr>
    <a:masterClrMapping/>
  </p:clrMapOvr>
  <mc:AlternateContent xmlns:mc="http://schemas.openxmlformats.org/markup-compatibility/2006" xmlns:p14="http://schemas.microsoft.com/office/powerpoint/2010/main">
    <mc:Choice Requires="p14">
      <p:transition spd="slow" p14:dur="2000" advTm="1254"/>
    </mc:Choice>
    <mc:Fallback xmlns="">
      <p:transition spd="slow" advTm="125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latin typeface="华文新魏" panose="02010800040101010101" pitchFamily="2" charset="-122"/>
                <a:ea typeface="华文新魏" panose="02010800040101010101" pitchFamily="2" charset="-122"/>
              </a:rPr>
              <a:t>3. </a:t>
            </a:r>
            <a:r>
              <a:rPr lang="zh-CN" altLang="en-US" sz="3600" dirty="0">
                <a:latin typeface="华文新魏" panose="02010800040101010101" pitchFamily="2" charset="-122"/>
                <a:ea typeface="华文新魏" panose="02010800040101010101" pitchFamily="2" charset="-122"/>
              </a:rPr>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3.1 </a:t>
            </a:r>
            <a:r>
              <a:rPr lang="zh-CN" altLang="en-US" sz="2800" dirty="0">
                <a:latin typeface="华文新魏" panose="02010800040101010101" pitchFamily="2" charset="-122"/>
                <a:ea typeface="华文新魏" panose="02010800040101010101" pitchFamily="2" charset="-122"/>
              </a:rPr>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3.2 </a:t>
            </a:r>
            <a:r>
              <a:rPr lang="zh-CN" altLang="en-US" sz="2800" dirty="0">
                <a:latin typeface="华文新魏" panose="02010800040101010101" pitchFamily="2" charset="-122"/>
                <a:ea typeface="华文新魏" panose="02010800040101010101" pitchFamily="2" charset="-122"/>
              </a:rPr>
              <a:t>连续数据离散化</a:t>
            </a:r>
          </a:p>
        </p:txBody>
      </p:sp>
      <p:pic>
        <p:nvPicPr>
          <p:cNvPr id="5" name="图片 4"/>
          <p:cNvPicPr>
            <a:picLocks noChangeAspect="1"/>
          </p:cNvPicPr>
          <p:nvPr/>
        </p:nvPicPr>
        <p:blipFill>
          <a:blip r:embed="rId3"/>
          <a:stretch>
            <a:fillRect/>
          </a:stretch>
        </p:blipFill>
        <p:spPr>
          <a:xfrm>
            <a:off x="2218762" y="1485996"/>
            <a:ext cx="4706472" cy="1527728"/>
          </a:xfrm>
          <a:prstGeom prst="rect">
            <a:avLst/>
          </a:prstGeom>
        </p:spPr>
      </p:pic>
      <p:pic>
        <p:nvPicPr>
          <p:cNvPr id="6" name="图片 5"/>
          <p:cNvPicPr>
            <a:picLocks noChangeAspect="1"/>
          </p:cNvPicPr>
          <p:nvPr/>
        </p:nvPicPr>
        <p:blipFill>
          <a:blip r:embed="rId4"/>
          <a:stretch>
            <a:fillRect/>
          </a:stretch>
        </p:blipFill>
        <p:spPr>
          <a:xfrm>
            <a:off x="1983252" y="3485728"/>
            <a:ext cx="5177491" cy="2849566"/>
          </a:xfrm>
          <a:prstGeom prst="rect">
            <a:avLst/>
          </a:prstGeom>
        </p:spPr>
      </p:pic>
      <p:sp>
        <p:nvSpPr>
          <p:cNvPr id="7" name="下箭头 6"/>
          <p:cNvSpPr/>
          <p:nvPr/>
        </p:nvSpPr>
        <p:spPr>
          <a:xfrm>
            <a:off x="4448285" y="3078416"/>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3.3 </a:t>
            </a:r>
            <a:r>
              <a:rPr lang="zh-CN" altLang="en-US" sz="2800" dirty="0">
                <a:latin typeface="华文新魏" panose="02010800040101010101" pitchFamily="2" charset="-122"/>
                <a:ea typeface="华文新魏" panose="02010800040101010101" pitchFamily="2" charset="-122"/>
              </a:rPr>
              <a:t>决策树模型实现</a:t>
            </a:r>
          </a:p>
        </p:txBody>
      </p:sp>
      <p:pic>
        <p:nvPicPr>
          <p:cNvPr id="4" name="图片 3"/>
          <p:cNvPicPr>
            <a:picLocks noChangeAspect="1"/>
          </p:cNvPicPr>
          <p:nvPr/>
        </p:nvPicPr>
        <p:blipFill>
          <a:blip r:embed="rId3"/>
          <a:stretch>
            <a:fillRect/>
          </a:stretch>
        </p:blipFill>
        <p:spPr>
          <a:xfrm>
            <a:off x="432572" y="2167482"/>
            <a:ext cx="4282863" cy="3299358"/>
          </a:xfrm>
          <a:prstGeom prst="rect">
            <a:avLst/>
          </a:prstGeom>
        </p:spPr>
      </p:pic>
      <p:pic>
        <p:nvPicPr>
          <p:cNvPr id="2" name="图片 1"/>
          <p:cNvPicPr>
            <a:picLocks noChangeAspect="1"/>
          </p:cNvPicPr>
          <p:nvPr/>
        </p:nvPicPr>
        <p:blipFill>
          <a:blip r:embed="rId4"/>
          <a:stretch>
            <a:fillRect/>
          </a:stretch>
        </p:blipFill>
        <p:spPr>
          <a:xfrm>
            <a:off x="4871605" y="1078679"/>
            <a:ext cx="3920836" cy="514609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816260" y="663929"/>
            <a:ext cx="2462241" cy="3061855"/>
          </a:xfrm>
          <a:prstGeom prst="rect">
            <a:avLst/>
          </a:prstGeom>
        </p:spPr>
      </p:pic>
      <p:pic>
        <p:nvPicPr>
          <p:cNvPr id="8" name="图片 7"/>
          <p:cNvPicPr>
            <a:picLocks noChangeAspect="1"/>
          </p:cNvPicPr>
          <p:nvPr/>
        </p:nvPicPr>
        <p:blipFill>
          <a:blip r:embed="rId3"/>
          <a:stretch>
            <a:fillRect/>
          </a:stretch>
        </p:blipFill>
        <p:spPr>
          <a:xfrm>
            <a:off x="2867854" y="4087674"/>
            <a:ext cx="2410648" cy="2770326"/>
          </a:xfrm>
          <a:prstGeom prst="rect">
            <a:avLst/>
          </a:prstGeom>
        </p:spPr>
      </p:pic>
      <p:pic>
        <p:nvPicPr>
          <p:cNvPr id="10" name="图片 9"/>
          <p:cNvPicPr>
            <a:picLocks noChangeAspect="1"/>
          </p:cNvPicPr>
          <p:nvPr/>
        </p:nvPicPr>
        <p:blipFill>
          <a:blip r:embed="rId4"/>
          <a:stretch>
            <a:fillRect/>
          </a:stretch>
        </p:blipFill>
        <p:spPr>
          <a:xfrm>
            <a:off x="866601" y="1517656"/>
            <a:ext cx="1464224" cy="5140036"/>
          </a:xfrm>
          <a:prstGeom prst="rect">
            <a:avLst/>
          </a:prstGeom>
        </p:spPr>
      </p:pic>
      <p:cxnSp>
        <p:nvCxnSpPr>
          <p:cNvPr id="14" name="直线箭头连接符 13"/>
          <p:cNvCxnSpPr/>
          <p:nvPr/>
        </p:nvCxnSpPr>
        <p:spPr>
          <a:xfrm>
            <a:off x="1956751" y="2686693"/>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2166843" y="3725784"/>
            <a:ext cx="3311774" cy="1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1956751" y="4900122"/>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5"/>
          <a:stretch>
            <a:fillRect/>
          </a:stretch>
        </p:blipFill>
        <p:spPr>
          <a:xfrm>
            <a:off x="5530211" y="2136974"/>
            <a:ext cx="2937510" cy="3177619"/>
          </a:xfrm>
          <a:prstGeom prst="rect">
            <a:avLst/>
          </a:prstGeom>
        </p:spPr>
      </p:pic>
    </p:spTree>
    <p:extLst>
      <p:ext uri="{BB962C8B-B14F-4D97-AF65-F5344CB8AC3E}">
        <p14:creationId xmlns:p14="http://schemas.microsoft.com/office/powerpoint/2010/main" val="169630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3.4 </a:t>
            </a:r>
            <a:r>
              <a:rPr lang="zh-CN" altLang="en-US" sz="2800" dirty="0">
                <a:latin typeface="华文新魏" panose="02010800040101010101" pitchFamily="2" charset="-122"/>
                <a:ea typeface="华文新魏" panose="02010800040101010101" pitchFamily="2" charset="-122"/>
              </a:rPr>
              <a:t>支持向量机模型实现</a:t>
            </a:r>
          </a:p>
        </p:txBody>
      </p:sp>
      <p:pic>
        <p:nvPicPr>
          <p:cNvPr id="2" name="图片 1"/>
          <p:cNvPicPr>
            <a:picLocks noChangeAspect="1"/>
          </p:cNvPicPr>
          <p:nvPr/>
        </p:nvPicPr>
        <p:blipFill>
          <a:blip r:embed="rId3"/>
          <a:stretch>
            <a:fillRect/>
          </a:stretch>
        </p:blipFill>
        <p:spPr>
          <a:xfrm>
            <a:off x="628650" y="1673225"/>
            <a:ext cx="7924800" cy="410004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3.5 </a:t>
            </a:r>
            <a:r>
              <a:rPr lang="zh-CN" altLang="en-US" sz="2800" dirty="0">
                <a:latin typeface="华文新魏" panose="02010800040101010101" pitchFamily="2" charset="-122"/>
                <a:ea typeface="华文新魏" panose="02010800040101010101" pitchFamily="2" charset="-122"/>
              </a:rPr>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Tree>
    <p:extLst>
      <p:ext uri="{BB962C8B-B14F-4D97-AF65-F5344CB8AC3E}">
        <p14:creationId xmlns:p14="http://schemas.microsoft.com/office/powerpoint/2010/main" val="383099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latin typeface="华文新魏" panose="02010800040101010101" pitchFamily="2" charset="-122"/>
                <a:ea typeface="华文新魏" panose="02010800040101010101" pitchFamily="2" charset="-122"/>
              </a:rPr>
              <a:t>4. </a:t>
            </a:r>
            <a:r>
              <a:rPr lang="zh-CN" altLang="en-US" sz="3600" dirty="0">
                <a:latin typeface="华文新魏" panose="02010800040101010101" pitchFamily="2" charset="-122"/>
                <a:ea typeface="华文新魏" panose="02010800040101010101" pitchFamily="2" charset="-122"/>
              </a:rPr>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latin typeface="华文楷体" panose="02010600040101010101" pitchFamily="2" charset="-122"/>
                <a:ea typeface="华文楷体" panose="02010600040101010101" pitchFamily="2" charset="-122"/>
              </a:rPr>
              <a:t>1</a:t>
            </a:r>
            <a:r>
              <a:rPr kumimoji="1" lang="zh-CN" altLang="en-US" sz="2400" dirty="0" smtClean="0">
                <a:latin typeface="华文楷体" panose="02010600040101010101" pitchFamily="2" charset="-122"/>
                <a:ea typeface="华文楷体" panose="02010600040101010101" pitchFamily="2" charset="-122"/>
              </a:rPr>
              <a:t> </a:t>
            </a:r>
            <a:r>
              <a:rPr kumimoji="1" lang="en-US" altLang="zh-CN" sz="2400" dirty="0" smtClean="0">
                <a:latin typeface="华文楷体" panose="02010600040101010101" pitchFamily="2" charset="-122"/>
                <a:ea typeface="华文楷体" panose="02010600040101010101" pitchFamily="2" charset="-122"/>
              </a:rPr>
              <a:t>.</a:t>
            </a:r>
            <a:r>
              <a:rPr kumimoji="1" lang="zh-CN" altLang="en-US" sz="2400" dirty="0" smtClean="0">
                <a:latin typeface="华文楷体" panose="02010600040101010101" pitchFamily="2" charset="-122"/>
                <a:ea typeface="华文楷体" panose="02010600040101010101" pitchFamily="2" charset="-122"/>
              </a:rPr>
              <a:t> 精度、错误率</a:t>
            </a:r>
          </a:p>
          <a:p>
            <a:pPr marL="0" indent="0">
              <a:lnSpc>
                <a:spcPct val="150000"/>
              </a:lnSpc>
              <a:buNone/>
            </a:pPr>
            <a:r>
              <a:rPr kumimoji="1" lang="zh-CN" altLang="en-US" dirty="0">
                <a:latin typeface="楷体" panose="02010609060101010101" pitchFamily="49" charset="-122"/>
                <a:ea typeface="楷体" panose="02010609060101010101" pitchFamily="49" charset="-122"/>
              </a:rPr>
              <a:t> </a:t>
            </a:r>
            <a:r>
              <a:rPr kumimoji="1" lang="zh-CN" altLang="en-US" dirty="0" smtClean="0">
                <a:latin typeface="楷体" panose="02010609060101010101" pitchFamily="49" charset="-122"/>
                <a:ea typeface="楷体" panose="02010609060101010101" pitchFamily="49" charset="-122"/>
              </a:rPr>
              <a:t>  </a:t>
            </a:r>
            <a:r>
              <a:rPr kumimoji="1" lang="zh-CN" altLang="en-US" sz="1600" dirty="0" smtClean="0">
                <a:latin typeface="楷体" panose="02010609060101010101" pitchFamily="49" charset="-122"/>
                <a:ea typeface="楷体" panose="02010609060101010101" pitchFamily="49" charset="-122"/>
              </a:rPr>
              <a:t>精度即为通过模型对测试集中的数据进行测试，与实际分类一致的数目与测试集数据数目的比值；错误率 </a:t>
            </a:r>
            <a:r>
              <a:rPr kumimoji="1" lang="en-US" altLang="zh-CN" sz="1600" dirty="0" smtClean="0">
                <a:latin typeface="楷体" panose="02010609060101010101" pitchFamily="49" charset="-122"/>
                <a:ea typeface="楷体" panose="02010609060101010101" pitchFamily="49" charset="-122"/>
              </a:rPr>
              <a:t>+</a:t>
            </a:r>
            <a:r>
              <a:rPr kumimoji="1" lang="zh-CN" altLang="en-US" sz="1600" dirty="0" smtClean="0">
                <a:latin typeface="楷体" panose="02010609060101010101" pitchFamily="49" charset="-122"/>
                <a:ea typeface="楷体" panose="02010609060101010101" pitchFamily="49" charset="-122"/>
              </a:rPr>
              <a:t> 精度 </a:t>
            </a:r>
            <a:r>
              <a:rPr kumimoji="1" lang="en-US" altLang="zh-CN" sz="1600" dirty="0" smtClean="0">
                <a:latin typeface="楷体" panose="02010609060101010101" pitchFamily="49" charset="-122"/>
                <a:ea typeface="楷体" panose="02010609060101010101" pitchFamily="49" charset="-122"/>
              </a:rPr>
              <a:t>=</a:t>
            </a:r>
            <a:r>
              <a:rPr kumimoji="1" lang="zh-CN" altLang="en-US" sz="1600" dirty="0" smtClean="0">
                <a:latin typeface="楷体" panose="02010609060101010101" pitchFamily="49" charset="-122"/>
                <a:ea typeface="楷体" panose="02010609060101010101" pitchFamily="49" charset="-122"/>
              </a:rPr>
              <a:t> </a:t>
            </a:r>
            <a:r>
              <a:rPr kumimoji="1" lang="en-US" altLang="zh-CN" sz="1600" dirty="0" smtClean="0">
                <a:latin typeface="楷体" panose="02010609060101010101" pitchFamily="49" charset="-122"/>
                <a:ea typeface="楷体" panose="02010609060101010101" pitchFamily="49" charset="-122"/>
              </a:rPr>
              <a:t>1</a:t>
            </a:r>
            <a:endParaRPr kumimoji="1" lang="zh-CN" altLang="en-US" sz="1600" dirty="0" smtClean="0">
              <a:latin typeface="楷体" panose="02010609060101010101" pitchFamily="49" charset="-122"/>
              <a:ea typeface="楷体" panose="02010609060101010101" pitchFamily="49" charset="-122"/>
            </a:endParaRPr>
          </a:p>
          <a:p>
            <a:r>
              <a:rPr kumimoji="1" lang="en-US" altLang="zh-CN" sz="2400" dirty="0">
                <a:latin typeface="华文楷体" panose="02010600040101010101" pitchFamily="2" charset="-122"/>
                <a:ea typeface="华文楷体" panose="02010600040101010101" pitchFamily="2" charset="-122"/>
              </a:rPr>
              <a:t>2.</a:t>
            </a:r>
            <a:r>
              <a:rPr kumimoji="1" lang="zh-CN" altLang="en-US" sz="2400" dirty="0">
                <a:latin typeface="华文楷体" panose="02010600040101010101" pitchFamily="2" charset="-122"/>
                <a:ea typeface="华文楷体" panose="02010600040101010101" pitchFamily="2" charset="-122"/>
              </a:rPr>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4.1 </a:t>
            </a:r>
            <a:r>
              <a:rPr lang="zh-CN" altLang="en-US" sz="2800" dirty="0">
                <a:latin typeface="华文新魏" panose="02010800040101010101" pitchFamily="2" charset="-122"/>
                <a:ea typeface="华文新魏" panose="02010800040101010101" pitchFamily="2" charset="-122"/>
              </a:rPr>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extLst>
                    <a:ext uri="{9D8B030D-6E8A-4147-A177-3AD203B41FA5}">
                      <a16:colId xmlns:a16="http://schemas.microsoft.com/office/drawing/2014/main" val="20000"/>
                    </a:ext>
                  </a:extLst>
                </a:gridCol>
                <a:gridCol w="1798320">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10000"/>
                  </a:ext>
                </a:extLst>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latin typeface="楷体" panose="02010609060101010101" pitchFamily="49" charset="-122"/>
                <a:ea typeface="楷体" panose="02010609060101010101" pitchFamily="49" charset="-122"/>
              </a:rPr>
              <a:t>查准率</a:t>
            </a:r>
            <a:endParaRPr kumimoji="1" lang="zh-CN" altLang="en-US" sz="1600" dirty="0">
              <a:latin typeface="楷体" panose="02010609060101010101" pitchFamily="49" charset="-122"/>
              <a:ea typeface="楷体" panose="02010609060101010101" pitchFamily="49" charset="-122"/>
            </a:endParaRPr>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latin typeface="楷体" panose="02010609060101010101" pitchFamily="49" charset="-122"/>
                <a:ea typeface="楷体" panose="02010609060101010101" pitchFamily="49" charset="-122"/>
              </a:rPr>
              <a:t>查全率</a:t>
            </a:r>
            <a:endParaRPr kumimoji="1" lang="zh-CN" altLang="en-US" sz="1600" dirty="0">
              <a:latin typeface="楷体" panose="02010609060101010101" pitchFamily="49" charset="-122"/>
              <a:ea typeface="楷体" panose="02010609060101010101" pitchFamily="49" charset="-122"/>
            </a:endParaRPr>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2"/>
          <a:stretch>
            <a:fillRect/>
          </a:stretch>
        </p:blipFill>
        <p:spPr>
          <a:xfrm>
            <a:off x="0" y="-9266"/>
            <a:ext cx="9144000" cy="6858000"/>
          </a:xfrm>
          <a:prstGeom prst="rect">
            <a:avLst/>
          </a:prstGeom>
        </p:spPr>
      </p:pic>
      <p:sp>
        <p:nvSpPr>
          <p:cNvPr id="6" name="矩形 5"/>
          <p:cNvSpPr/>
          <p:nvPr/>
        </p:nvSpPr>
        <p:spPr>
          <a:xfrm>
            <a:off x="6027409" y="933950"/>
            <a:ext cx="2319132" cy="923330"/>
          </a:xfrm>
          <a:prstGeom prst="rect">
            <a:avLst/>
          </a:prstGeom>
          <a:noFill/>
        </p:spPr>
        <p:txBody>
          <a:bodyPr wrap="square" anchor="ctr">
            <a:spAutoFit/>
          </a:bodyPr>
          <a:lstStyle/>
          <a:p>
            <a:pPr algn="ctr"/>
            <a:r>
              <a:rPr lang="zh-CN" altLang="en-US" sz="5400" b="1" dirty="0" smtClean="0">
                <a:solidFill>
                  <a:srgbClr val="7D4178"/>
                </a:solidFill>
                <a:latin typeface="+mj-ea"/>
                <a:ea typeface="+mj-ea"/>
                <a:cs typeface="微软雅黑"/>
              </a:rPr>
              <a:t>目录</a:t>
            </a:r>
            <a:endParaRPr lang="en-US" altLang="zh-CN" sz="5400" b="1" dirty="0">
              <a:solidFill>
                <a:srgbClr val="7D4178"/>
              </a:solidFill>
              <a:latin typeface="+mj-ea"/>
              <a:ea typeface="+mj-ea"/>
              <a:cs typeface="微软雅黑"/>
            </a:endParaRPr>
          </a:p>
        </p:txBody>
      </p:sp>
      <p:grpSp>
        <p:nvGrpSpPr>
          <p:cNvPr id="8" name="组合 7"/>
          <p:cNvGrpSpPr/>
          <p:nvPr/>
        </p:nvGrpSpPr>
        <p:grpSpPr>
          <a:xfrm>
            <a:off x="5228795" y="825603"/>
            <a:ext cx="4093508" cy="4207096"/>
            <a:chOff x="5431535" y="947360"/>
            <a:chExt cx="5009712" cy="5016313"/>
          </a:xfrm>
        </p:grpSpPr>
        <p:cxnSp>
          <p:nvCxnSpPr>
            <p:cNvPr id="9" name="直接箭头连接符 8"/>
            <p:cNvCxnSpPr/>
            <p:nvPr/>
          </p:nvCxnSpPr>
          <p:spPr>
            <a:xfrm>
              <a:off x="5600700" y="1123126"/>
              <a:ext cx="4840547" cy="48405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正五边形 9"/>
            <p:cNvSpPr/>
            <p:nvPr/>
          </p:nvSpPr>
          <p:spPr>
            <a:xfrm rot="1800000">
              <a:off x="5431535" y="947360"/>
              <a:ext cx="338330" cy="322219"/>
            </a:xfrm>
            <a:prstGeom prst="pentagon">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grpSp>
        <p:nvGrpSpPr>
          <p:cNvPr id="11" name="组合 10"/>
          <p:cNvGrpSpPr/>
          <p:nvPr/>
        </p:nvGrpSpPr>
        <p:grpSpPr>
          <a:xfrm>
            <a:off x="1466066" y="1251414"/>
            <a:ext cx="3105934" cy="923330"/>
            <a:chOff x="2075666" y="885342"/>
            <a:chExt cx="3105934" cy="923330"/>
          </a:xfrm>
        </p:grpSpPr>
        <p:grpSp>
          <p:nvGrpSpPr>
            <p:cNvPr id="12" name="组合 11"/>
            <p:cNvGrpSpPr/>
            <p:nvPr/>
          </p:nvGrpSpPr>
          <p:grpSpPr>
            <a:xfrm>
              <a:off x="3262528" y="942647"/>
              <a:ext cx="1919072" cy="808721"/>
              <a:chOff x="6361328" y="979433"/>
              <a:chExt cx="1919072" cy="808721"/>
            </a:xfrm>
          </p:grpSpPr>
          <p:sp>
            <p:nvSpPr>
              <p:cNvPr id="15" name="矩形 14"/>
              <p:cNvSpPr/>
              <p:nvPr/>
            </p:nvSpPr>
            <p:spPr>
              <a:xfrm>
                <a:off x="6361328" y="979433"/>
                <a:ext cx="1919072" cy="584775"/>
              </a:xfrm>
              <a:prstGeom prst="rect">
                <a:avLst/>
              </a:prstGeom>
            </p:spPr>
            <p:txBody>
              <a:bodyPr wrap="square" anchor="ctr">
                <a:spAutoFit/>
              </a:bodyPr>
              <a:lstStyle/>
              <a:p>
                <a:r>
                  <a:rPr lang="zh-CN" altLang="en-US" sz="3200" b="1" dirty="0">
                    <a:latin typeface="+mj-ea"/>
                    <a:ea typeface="+mj-ea"/>
                    <a:cs typeface="微软雅黑"/>
                  </a:rPr>
                  <a:t>作品</a:t>
                </a:r>
                <a:r>
                  <a:rPr lang="zh-CN" altLang="en-US" sz="3200" b="1" dirty="0" smtClean="0">
                    <a:latin typeface="+mj-ea"/>
                    <a:ea typeface="+mj-ea"/>
                    <a:cs typeface="微软雅黑"/>
                  </a:rPr>
                  <a:t>概述</a:t>
                </a:r>
                <a:endParaRPr lang="en-US" altLang="zh-CN" sz="3200" b="1" dirty="0">
                  <a:latin typeface="+mj-ea"/>
                  <a:ea typeface="+mj-ea"/>
                  <a:cs typeface="微软雅黑"/>
                </a:endParaRPr>
              </a:p>
            </p:txBody>
          </p:sp>
          <p:sp>
            <p:nvSpPr>
              <p:cNvPr id="16" name="矩形 15"/>
              <p:cNvSpPr/>
              <p:nvPr/>
            </p:nvSpPr>
            <p:spPr>
              <a:xfrm>
                <a:off x="6361328" y="1511155"/>
                <a:ext cx="1430135"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INTRODUCTION</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2075666" y="885342"/>
              <a:ext cx="1370449" cy="923330"/>
            </a:xfrm>
            <a:prstGeom prst="rect">
              <a:avLst/>
            </a:prstGeom>
          </p:spPr>
          <p:txBody>
            <a:bodyPr wrap="square" anchor="ctr">
              <a:spAutoFit/>
            </a:bodyPr>
            <a:lstStyle/>
            <a:p>
              <a:pPr algn="ctr"/>
              <a:r>
                <a:rPr lang="en-US" altLang="zh-CN" sz="5400" dirty="0" smtClean="0">
                  <a:latin typeface="+mj-ea"/>
                  <a:ea typeface="+mj-ea"/>
                  <a:cs typeface="微软雅黑"/>
                </a:rPr>
                <a:t>01</a:t>
              </a:r>
              <a:endParaRPr lang="en-US" altLang="zh-CN" sz="5400" dirty="0">
                <a:latin typeface="+mj-ea"/>
                <a:ea typeface="+mj-ea"/>
                <a:cs typeface="微软雅黑"/>
              </a:endParaRPr>
            </a:p>
          </p:txBody>
        </p:sp>
        <p:cxnSp>
          <p:nvCxnSpPr>
            <p:cNvPr id="14" name="直接连接符 13"/>
            <p:cNvCxnSpPr/>
            <p:nvPr/>
          </p:nvCxnSpPr>
          <p:spPr>
            <a:xfrm>
              <a:off x="3249828" y="1005007"/>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2687598" y="2383460"/>
            <a:ext cx="3091103" cy="923330"/>
            <a:chOff x="3237128" y="1915999"/>
            <a:chExt cx="3091103" cy="923330"/>
          </a:xfrm>
        </p:grpSpPr>
        <p:grpSp>
          <p:nvGrpSpPr>
            <p:cNvPr id="18" name="组合 17"/>
            <p:cNvGrpSpPr/>
            <p:nvPr/>
          </p:nvGrpSpPr>
          <p:grpSpPr>
            <a:xfrm>
              <a:off x="4409159" y="1986004"/>
              <a:ext cx="1919072" cy="783321"/>
              <a:chOff x="6361328" y="2039009"/>
              <a:chExt cx="1919072" cy="783321"/>
            </a:xfrm>
          </p:grpSpPr>
          <p:sp>
            <p:nvSpPr>
              <p:cNvPr id="21" name="矩形 20"/>
              <p:cNvSpPr/>
              <p:nvPr/>
            </p:nvSpPr>
            <p:spPr>
              <a:xfrm>
                <a:off x="6361328" y="2039009"/>
                <a:ext cx="1919072" cy="584775"/>
              </a:xfrm>
              <a:prstGeom prst="rect">
                <a:avLst/>
              </a:prstGeom>
            </p:spPr>
            <p:txBody>
              <a:bodyPr wrap="square" anchor="ctr">
                <a:spAutoFit/>
              </a:bodyPr>
              <a:lstStyle/>
              <a:p>
                <a:r>
                  <a:rPr lang="zh-CN" altLang="en-US" sz="3200" b="1" dirty="0" smtClean="0">
                    <a:latin typeface="+mj-ea"/>
                    <a:ea typeface="+mj-ea"/>
                    <a:cs typeface="微软雅黑"/>
                  </a:rPr>
                  <a:t>方案设计</a:t>
                </a:r>
                <a:endParaRPr lang="en-US" altLang="zh-CN" sz="3200" b="1" dirty="0">
                  <a:latin typeface="+mj-ea"/>
                  <a:ea typeface="+mj-ea"/>
                  <a:cs typeface="微软雅黑"/>
                </a:endParaRPr>
              </a:p>
            </p:txBody>
          </p:sp>
          <p:sp>
            <p:nvSpPr>
              <p:cNvPr id="22" name="矩形 21"/>
              <p:cNvSpPr/>
              <p:nvPr/>
            </p:nvSpPr>
            <p:spPr>
              <a:xfrm>
                <a:off x="6361328" y="2545331"/>
                <a:ext cx="1612044"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PROJECT</a:t>
                </a:r>
                <a:r>
                  <a:rPr lang="zh-CN" altLang="en-US" sz="1200" dirty="0" smtClean="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DESIGN</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3237128" y="1915999"/>
              <a:ext cx="1370449" cy="923330"/>
            </a:xfrm>
            <a:prstGeom prst="rect">
              <a:avLst/>
            </a:prstGeom>
          </p:spPr>
          <p:txBody>
            <a:bodyPr wrap="square" anchor="ctr">
              <a:spAutoFit/>
            </a:bodyPr>
            <a:lstStyle/>
            <a:p>
              <a:pPr algn="ctr"/>
              <a:r>
                <a:rPr lang="en-US" altLang="zh-CN" sz="5400" dirty="0" smtClean="0">
                  <a:latin typeface="+mj-ea"/>
                  <a:ea typeface="+mj-ea"/>
                  <a:cs typeface="微软雅黑"/>
                </a:rPr>
                <a:t>02</a:t>
              </a:r>
              <a:endParaRPr lang="en-US" altLang="zh-CN" sz="5400" dirty="0">
                <a:latin typeface="+mj-ea"/>
                <a:ea typeface="+mj-ea"/>
                <a:cs typeface="微软雅黑"/>
              </a:endParaRPr>
            </a:p>
          </p:txBody>
        </p:sp>
        <p:cxnSp>
          <p:nvCxnSpPr>
            <p:cNvPr id="20" name="直接连接符 19"/>
            <p:cNvCxnSpPr/>
            <p:nvPr/>
          </p:nvCxnSpPr>
          <p:spPr>
            <a:xfrm>
              <a:off x="4407787" y="2035664"/>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975927" y="3570720"/>
            <a:ext cx="3145438" cy="923330"/>
            <a:chOff x="4374334" y="3136398"/>
            <a:chExt cx="3145438" cy="923330"/>
          </a:xfrm>
        </p:grpSpPr>
        <p:grpSp>
          <p:nvGrpSpPr>
            <p:cNvPr id="24" name="组合 23"/>
            <p:cNvGrpSpPr/>
            <p:nvPr/>
          </p:nvGrpSpPr>
          <p:grpSpPr>
            <a:xfrm>
              <a:off x="5600700" y="3202200"/>
              <a:ext cx="1919072" cy="791727"/>
              <a:chOff x="6361328" y="3098585"/>
              <a:chExt cx="1919072" cy="791727"/>
            </a:xfrm>
          </p:grpSpPr>
          <p:sp>
            <p:nvSpPr>
              <p:cNvPr id="27" name="矩形 26"/>
              <p:cNvSpPr/>
              <p:nvPr/>
            </p:nvSpPr>
            <p:spPr>
              <a:xfrm>
                <a:off x="6361328" y="3098585"/>
                <a:ext cx="1919072" cy="584775"/>
              </a:xfrm>
              <a:prstGeom prst="rect">
                <a:avLst/>
              </a:prstGeom>
            </p:spPr>
            <p:txBody>
              <a:bodyPr wrap="square" anchor="ctr">
                <a:spAutoFit/>
              </a:bodyPr>
              <a:lstStyle/>
              <a:p>
                <a:r>
                  <a:rPr lang="zh-CN" altLang="en-US" sz="3200" b="1" dirty="0" smtClean="0">
                    <a:latin typeface="+mj-ea"/>
                    <a:ea typeface="+mj-ea"/>
                    <a:cs typeface="微软雅黑"/>
                  </a:rPr>
                  <a:t>模型设计</a:t>
                </a:r>
                <a:endParaRPr lang="en-US" altLang="zh-CN" sz="3200" b="1" dirty="0">
                  <a:latin typeface="+mj-ea"/>
                  <a:ea typeface="+mj-ea"/>
                  <a:cs typeface="微软雅黑"/>
                </a:endParaRPr>
              </a:p>
            </p:txBody>
          </p:sp>
          <p:sp>
            <p:nvSpPr>
              <p:cNvPr id="28" name="矩形 27"/>
              <p:cNvSpPr/>
              <p:nvPr/>
            </p:nvSpPr>
            <p:spPr>
              <a:xfrm>
                <a:off x="6361328" y="3613313"/>
                <a:ext cx="1522596" cy="276999"/>
              </a:xfrm>
              <a:prstGeom prst="rect">
                <a:avLst/>
              </a:prstGeom>
            </p:spPr>
            <p:txBody>
              <a:bodyPr wrap="none">
                <a:spAutoFit/>
              </a:bodyPr>
              <a:lstStyle/>
              <a:p>
                <a:pPr lvl="0"/>
                <a:r>
                  <a:rPr lang="en-US" altLang="zh-CN" sz="1200" dirty="0" smtClean="0">
                    <a:solidFill>
                      <a:prstClr val="black"/>
                    </a:solidFill>
                    <a:latin typeface="微软雅黑" panose="020B0503020204020204" pitchFamily="34" charset="-122"/>
                    <a:ea typeface="微软雅黑" panose="020B0503020204020204" pitchFamily="34" charset="-122"/>
                  </a:rPr>
                  <a:t>MODEL CONTENT</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4374334" y="3136398"/>
              <a:ext cx="1370449" cy="923330"/>
            </a:xfrm>
            <a:prstGeom prst="rect">
              <a:avLst/>
            </a:prstGeom>
          </p:spPr>
          <p:txBody>
            <a:bodyPr wrap="square" anchor="ctr">
              <a:spAutoFit/>
            </a:bodyPr>
            <a:lstStyle/>
            <a:p>
              <a:pPr algn="ctr"/>
              <a:r>
                <a:rPr lang="en-US" altLang="zh-CN" sz="5400" dirty="0" smtClean="0">
                  <a:latin typeface="+mj-ea"/>
                  <a:ea typeface="+mj-ea"/>
                  <a:cs typeface="微软雅黑"/>
                </a:rPr>
                <a:t>03</a:t>
              </a:r>
              <a:endParaRPr lang="en-US" altLang="zh-CN" sz="5400" dirty="0">
                <a:latin typeface="+mj-ea"/>
                <a:ea typeface="+mj-ea"/>
                <a:cs typeface="微软雅黑"/>
              </a:endParaRPr>
            </a:p>
          </p:txBody>
        </p:sp>
        <p:cxnSp>
          <p:nvCxnSpPr>
            <p:cNvPr id="26" name="直接连接符 25"/>
            <p:cNvCxnSpPr/>
            <p:nvPr/>
          </p:nvCxnSpPr>
          <p:spPr>
            <a:xfrm>
              <a:off x="5562600" y="3256063"/>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106905" y="4693828"/>
            <a:ext cx="3224384" cy="923330"/>
            <a:chOff x="5056016" y="4253472"/>
            <a:chExt cx="3224384" cy="923330"/>
          </a:xfrm>
        </p:grpSpPr>
        <p:grpSp>
          <p:nvGrpSpPr>
            <p:cNvPr id="30" name="组合 29"/>
            <p:cNvGrpSpPr/>
            <p:nvPr/>
          </p:nvGrpSpPr>
          <p:grpSpPr>
            <a:xfrm>
              <a:off x="6361328" y="4336177"/>
              <a:ext cx="1919072" cy="757921"/>
              <a:chOff x="6361328" y="4158161"/>
              <a:chExt cx="1919072" cy="757921"/>
            </a:xfrm>
          </p:grpSpPr>
          <p:sp>
            <p:nvSpPr>
              <p:cNvPr id="33" name="矩形 32"/>
              <p:cNvSpPr/>
              <p:nvPr/>
            </p:nvSpPr>
            <p:spPr>
              <a:xfrm>
                <a:off x="6361328" y="4158161"/>
                <a:ext cx="1919072" cy="584775"/>
              </a:xfrm>
              <a:prstGeom prst="rect">
                <a:avLst/>
              </a:prstGeom>
            </p:spPr>
            <p:txBody>
              <a:bodyPr wrap="square" anchor="ctr">
                <a:spAutoFit/>
              </a:bodyPr>
              <a:lstStyle/>
              <a:p>
                <a:r>
                  <a:rPr lang="zh-CN" altLang="en-US" sz="3200" b="1" dirty="0" smtClean="0">
                    <a:latin typeface="+mj-ea"/>
                    <a:ea typeface="+mj-ea"/>
                    <a:cs typeface="微软雅黑"/>
                  </a:rPr>
                  <a:t>性能分析</a:t>
                </a:r>
              </a:p>
            </p:txBody>
          </p:sp>
          <p:sp>
            <p:nvSpPr>
              <p:cNvPr id="34" name="矩形 33"/>
              <p:cNvSpPr/>
              <p:nvPr/>
            </p:nvSpPr>
            <p:spPr>
              <a:xfrm>
                <a:off x="6361328" y="4639083"/>
                <a:ext cx="952697"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ANALYSIS</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5056016" y="4253472"/>
              <a:ext cx="1370449" cy="923330"/>
            </a:xfrm>
            <a:prstGeom prst="rect">
              <a:avLst/>
            </a:prstGeom>
          </p:spPr>
          <p:txBody>
            <a:bodyPr wrap="square" anchor="ctr">
              <a:spAutoFit/>
            </a:bodyPr>
            <a:lstStyle/>
            <a:p>
              <a:pPr algn="ctr"/>
              <a:r>
                <a:rPr lang="en-US" altLang="zh-CN" sz="5400" dirty="0" smtClean="0">
                  <a:latin typeface="+mj-ea"/>
                  <a:ea typeface="+mj-ea"/>
                  <a:cs typeface="微软雅黑"/>
                </a:rPr>
                <a:t>04</a:t>
              </a:r>
              <a:endParaRPr lang="en-US" altLang="zh-CN" sz="5400" dirty="0">
                <a:latin typeface="+mj-ea"/>
                <a:ea typeface="+mj-ea"/>
                <a:cs typeface="微软雅黑"/>
              </a:endParaRPr>
            </a:p>
          </p:txBody>
        </p:sp>
        <p:cxnSp>
          <p:nvCxnSpPr>
            <p:cNvPr id="32" name="直接连接符 31"/>
            <p:cNvCxnSpPr/>
            <p:nvPr/>
          </p:nvCxnSpPr>
          <p:spPr>
            <a:xfrm>
              <a:off x="6305675" y="4373137"/>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cxnSp>
        <p:nvCxnSpPr>
          <p:cNvPr id="41" name="直接箭头连接符 40"/>
          <p:cNvCxnSpPr/>
          <p:nvPr/>
        </p:nvCxnSpPr>
        <p:spPr>
          <a:xfrm>
            <a:off x="0" y="1193513"/>
            <a:ext cx="4840547" cy="4840547"/>
          </a:xfrm>
          <a:prstGeom prst="straightConnector1">
            <a:avLst/>
          </a:prstGeom>
          <a:ln w="12700" cap="rnd">
            <a:solidFill>
              <a:srgbClr val="536275">
                <a:alpha val="50000"/>
              </a:srgb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698884" y="5402216"/>
            <a:ext cx="644997" cy="476209"/>
            <a:chOff x="865188" y="-431800"/>
            <a:chExt cx="10458451" cy="7721600"/>
          </a:xfrm>
          <a:solidFill>
            <a:schemeClr val="tx2">
              <a:lumMod val="50000"/>
            </a:schemeClr>
          </a:solidFill>
        </p:grpSpPr>
        <p:sp>
          <p:nvSpPr>
            <p:cNvPr id="43" name="Freeform 26"/>
            <p:cNvSpPr>
              <a:spLocks noEditPoints="1"/>
            </p:cNvSpPr>
            <p:nvPr/>
          </p:nvSpPr>
          <p:spPr bwMode="auto">
            <a:xfrm>
              <a:off x="3613151" y="-431800"/>
              <a:ext cx="7710488" cy="1123950"/>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39 h 299"/>
                <a:gd name="T10" fmla="*/ 39 w 2054"/>
                <a:gd name="T11" fmla="*/ 0 h 299"/>
                <a:gd name="T12" fmla="*/ 2015 w 2054"/>
                <a:gd name="T13" fmla="*/ 0 h 299"/>
                <a:gd name="T14" fmla="*/ 2054 w 2054"/>
                <a:gd name="T15" fmla="*/ 39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1"/>
                    <a:pt x="2036" y="299"/>
                    <a:pt x="2015" y="299"/>
                  </a:cubicBezTo>
                  <a:cubicBezTo>
                    <a:pt x="39" y="299"/>
                    <a:pt x="39" y="299"/>
                    <a:pt x="39" y="299"/>
                  </a:cubicBezTo>
                  <a:cubicBezTo>
                    <a:pt x="17" y="299"/>
                    <a:pt x="0" y="281"/>
                    <a:pt x="0" y="260"/>
                  </a:cubicBezTo>
                  <a:cubicBezTo>
                    <a:pt x="0" y="39"/>
                    <a:pt x="0" y="39"/>
                    <a:pt x="0" y="39"/>
                  </a:cubicBezTo>
                  <a:cubicBezTo>
                    <a:pt x="0" y="18"/>
                    <a:pt x="17" y="0"/>
                    <a:pt x="39" y="0"/>
                  </a:cubicBezTo>
                  <a:cubicBezTo>
                    <a:pt x="2015" y="0"/>
                    <a:pt x="2015" y="0"/>
                    <a:pt x="2015" y="0"/>
                  </a:cubicBezTo>
                  <a:cubicBezTo>
                    <a:pt x="2036" y="0"/>
                    <a:pt x="2054" y="18"/>
                    <a:pt x="2054" y="39"/>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7"/>
            <p:cNvSpPr>
              <a:spLocks noEditPoints="1"/>
            </p:cNvSpPr>
            <p:nvPr/>
          </p:nvSpPr>
          <p:spPr bwMode="auto">
            <a:xfrm>
              <a:off x="3613151" y="2873375"/>
              <a:ext cx="7710488" cy="1122363"/>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39 h 299"/>
                <a:gd name="T10" fmla="*/ 39 w 2054"/>
                <a:gd name="T11" fmla="*/ 0 h 299"/>
                <a:gd name="T12" fmla="*/ 2015 w 2054"/>
                <a:gd name="T13" fmla="*/ 0 h 299"/>
                <a:gd name="T14" fmla="*/ 2054 w 2054"/>
                <a:gd name="T15" fmla="*/ 39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1"/>
                    <a:pt x="2036" y="299"/>
                    <a:pt x="2015" y="299"/>
                  </a:cubicBezTo>
                  <a:cubicBezTo>
                    <a:pt x="39" y="299"/>
                    <a:pt x="39" y="299"/>
                    <a:pt x="39" y="299"/>
                  </a:cubicBezTo>
                  <a:cubicBezTo>
                    <a:pt x="17" y="299"/>
                    <a:pt x="0" y="281"/>
                    <a:pt x="0" y="260"/>
                  </a:cubicBezTo>
                  <a:cubicBezTo>
                    <a:pt x="0" y="39"/>
                    <a:pt x="0" y="39"/>
                    <a:pt x="0" y="39"/>
                  </a:cubicBezTo>
                  <a:cubicBezTo>
                    <a:pt x="0" y="17"/>
                    <a:pt x="17" y="0"/>
                    <a:pt x="39" y="0"/>
                  </a:cubicBezTo>
                  <a:cubicBezTo>
                    <a:pt x="2015" y="0"/>
                    <a:pt x="2015" y="0"/>
                    <a:pt x="2015" y="0"/>
                  </a:cubicBezTo>
                  <a:cubicBezTo>
                    <a:pt x="2036" y="0"/>
                    <a:pt x="2054" y="17"/>
                    <a:pt x="2054" y="39"/>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8"/>
            <p:cNvSpPr>
              <a:spLocks noEditPoints="1"/>
            </p:cNvSpPr>
            <p:nvPr/>
          </p:nvSpPr>
          <p:spPr bwMode="auto">
            <a:xfrm>
              <a:off x="3613151" y="6165850"/>
              <a:ext cx="7710488" cy="1123950"/>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40 h 299"/>
                <a:gd name="T10" fmla="*/ 39 w 2054"/>
                <a:gd name="T11" fmla="*/ 0 h 299"/>
                <a:gd name="T12" fmla="*/ 2015 w 2054"/>
                <a:gd name="T13" fmla="*/ 0 h 299"/>
                <a:gd name="T14" fmla="*/ 2054 w 2054"/>
                <a:gd name="T15" fmla="*/ 40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2"/>
                    <a:pt x="2036" y="299"/>
                    <a:pt x="2015" y="299"/>
                  </a:cubicBezTo>
                  <a:cubicBezTo>
                    <a:pt x="39" y="299"/>
                    <a:pt x="39" y="299"/>
                    <a:pt x="39" y="299"/>
                  </a:cubicBezTo>
                  <a:cubicBezTo>
                    <a:pt x="17" y="299"/>
                    <a:pt x="0" y="282"/>
                    <a:pt x="0" y="260"/>
                  </a:cubicBezTo>
                  <a:cubicBezTo>
                    <a:pt x="0" y="40"/>
                    <a:pt x="0" y="40"/>
                    <a:pt x="0" y="40"/>
                  </a:cubicBezTo>
                  <a:cubicBezTo>
                    <a:pt x="0" y="18"/>
                    <a:pt x="17" y="0"/>
                    <a:pt x="39" y="0"/>
                  </a:cubicBezTo>
                  <a:cubicBezTo>
                    <a:pt x="2015" y="0"/>
                    <a:pt x="2015" y="0"/>
                    <a:pt x="2015" y="0"/>
                  </a:cubicBezTo>
                  <a:cubicBezTo>
                    <a:pt x="2036" y="0"/>
                    <a:pt x="2054" y="18"/>
                    <a:pt x="2054" y="40"/>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9"/>
            <p:cNvSpPr>
              <a:spLocks noEditPoints="1"/>
            </p:cNvSpPr>
            <p:nvPr/>
          </p:nvSpPr>
          <p:spPr bwMode="auto">
            <a:xfrm>
              <a:off x="865188" y="2881313"/>
              <a:ext cx="1108075" cy="1106488"/>
            </a:xfrm>
            <a:custGeom>
              <a:avLst/>
              <a:gdLst>
                <a:gd name="T0" fmla="*/ 295 w 295"/>
                <a:gd name="T1" fmla="*/ 255 h 295"/>
                <a:gd name="T2" fmla="*/ 255 w 295"/>
                <a:gd name="T3" fmla="*/ 295 h 295"/>
                <a:gd name="T4" fmla="*/ 39 w 295"/>
                <a:gd name="T5" fmla="*/ 295 h 295"/>
                <a:gd name="T6" fmla="*/ 0 w 295"/>
                <a:gd name="T7" fmla="*/ 255 h 295"/>
                <a:gd name="T8" fmla="*/ 0 w 295"/>
                <a:gd name="T9" fmla="*/ 39 h 295"/>
                <a:gd name="T10" fmla="*/ 39 w 295"/>
                <a:gd name="T11" fmla="*/ 0 h 295"/>
                <a:gd name="T12" fmla="*/ 255 w 295"/>
                <a:gd name="T13" fmla="*/ 0 h 295"/>
                <a:gd name="T14" fmla="*/ 295 w 295"/>
                <a:gd name="T15" fmla="*/ 39 h 295"/>
                <a:gd name="T16" fmla="*/ 295 w 295"/>
                <a:gd name="T17" fmla="*/ 255 h 295"/>
                <a:gd name="T18" fmla="*/ 295 w 295"/>
                <a:gd name="T19" fmla="*/ 255 h 295"/>
                <a:gd name="T20" fmla="*/ 295 w 295"/>
                <a:gd name="T21" fmla="*/ 25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5">
                  <a:moveTo>
                    <a:pt x="295" y="255"/>
                  </a:moveTo>
                  <a:cubicBezTo>
                    <a:pt x="295" y="277"/>
                    <a:pt x="277" y="295"/>
                    <a:pt x="255" y="295"/>
                  </a:cubicBezTo>
                  <a:cubicBezTo>
                    <a:pt x="39" y="295"/>
                    <a:pt x="39" y="295"/>
                    <a:pt x="39" y="295"/>
                  </a:cubicBezTo>
                  <a:cubicBezTo>
                    <a:pt x="18" y="295"/>
                    <a:pt x="0" y="277"/>
                    <a:pt x="0" y="255"/>
                  </a:cubicBezTo>
                  <a:cubicBezTo>
                    <a:pt x="0" y="39"/>
                    <a:pt x="0" y="39"/>
                    <a:pt x="0" y="39"/>
                  </a:cubicBezTo>
                  <a:cubicBezTo>
                    <a:pt x="0" y="18"/>
                    <a:pt x="18" y="0"/>
                    <a:pt x="39" y="0"/>
                  </a:cubicBezTo>
                  <a:cubicBezTo>
                    <a:pt x="255" y="0"/>
                    <a:pt x="255" y="0"/>
                    <a:pt x="255" y="0"/>
                  </a:cubicBezTo>
                  <a:cubicBezTo>
                    <a:pt x="277" y="0"/>
                    <a:pt x="295" y="18"/>
                    <a:pt x="295" y="39"/>
                  </a:cubicBezTo>
                  <a:cubicBezTo>
                    <a:pt x="295" y="255"/>
                    <a:pt x="295" y="255"/>
                    <a:pt x="295" y="255"/>
                  </a:cubicBezTo>
                  <a:close/>
                  <a:moveTo>
                    <a:pt x="295" y="255"/>
                  </a:moveTo>
                  <a:cubicBezTo>
                    <a:pt x="295" y="255"/>
                    <a:pt x="295" y="255"/>
                    <a:pt x="295" y="2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0"/>
            <p:cNvSpPr>
              <a:spLocks noEditPoints="1"/>
            </p:cNvSpPr>
            <p:nvPr/>
          </p:nvSpPr>
          <p:spPr bwMode="auto">
            <a:xfrm>
              <a:off x="865188" y="6176963"/>
              <a:ext cx="1108075" cy="1104900"/>
            </a:xfrm>
            <a:custGeom>
              <a:avLst/>
              <a:gdLst>
                <a:gd name="T0" fmla="*/ 295 w 295"/>
                <a:gd name="T1" fmla="*/ 255 h 294"/>
                <a:gd name="T2" fmla="*/ 255 w 295"/>
                <a:gd name="T3" fmla="*/ 294 h 294"/>
                <a:gd name="T4" fmla="*/ 39 w 295"/>
                <a:gd name="T5" fmla="*/ 294 h 294"/>
                <a:gd name="T6" fmla="*/ 0 w 295"/>
                <a:gd name="T7" fmla="*/ 255 h 294"/>
                <a:gd name="T8" fmla="*/ 0 w 295"/>
                <a:gd name="T9" fmla="*/ 39 h 294"/>
                <a:gd name="T10" fmla="*/ 39 w 295"/>
                <a:gd name="T11" fmla="*/ 0 h 294"/>
                <a:gd name="T12" fmla="*/ 255 w 295"/>
                <a:gd name="T13" fmla="*/ 0 h 294"/>
                <a:gd name="T14" fmla="*/ 295 w 295"/>
                <a:gd name="T15" fmla="*/ 39 h 294"/>
                <a:gd name="T16" fmla="*/ 295 w 295"/>
                <a:gd name="T17" fmla="*/ 255 h 294"/>
                <a:gd name="T18" fmla="*/ 295 w 295"/>
                <a:gd name="T19" fmla="*/ 255 h 294"/>
                <a:gd name="T20" fmla="*/ 295 w 295"/>
                <a:gd name="T21" fmla="*/ 25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4">
                  <a:moveTo>
                    <a:pt x="295" y="255"/>
                  </a:moveTo>
                  <a:cubicBezTo>
                    <a:pt x="295" y="277"/>
                    <a:pt x="277" y="294"/>
                    <a:pt x="255" y="294"/>
                  </a:cubicBezTo>
                  <a:cubicBezTo>
                    <a:pt x="39" y="294"/>
                    <a:pt x="39" y="294"/>
                    <a:pt x="39" y="294"/>
                  </a:cubicBezTo>
                  <a:cubicBezTo>
                    <a:pt x="18" y="294"/>
                    <a:pt x="0" y="277"/>
                    <a:pt x="0" y="255"/>
                  </a:cubicBezTo>
                  <a:cubicBezTo>
                    <a:pt x="0" y="39"/>
                    <a:pt x="0" y="39"/>
                    <a:pt x="0" y="39"/>
                  </a:cubicBezTo>
                  <a:cubicBezTo>
                    <a:pt x="0" y="17"/>
                    <a:pt x="18" y="0"/>
                    <a:pt x="39" y="0"/>
                  </a:cubicBezTo>
                  <a:cubicBezTo>
                    <a:pt x="255" y="0"/>
                    <a:pt x="255" y="0"/>
                    <a:pt x="255" y="0"/>
                  </a:cubicBezTo>
                  <a:cubicBezTo>
                    <a:pt x="277" y="0"/>
                    <a:pt x="295" y="17"/>
                    <a:pt x="295" y="39"/>
                  </a:cubicBezTo>
                  <a:cubicBezTo>
                    <a:pt x="295" y="255"/>
                    <a:pt x="295" y="255"/>
                    <a:pt x="295" y="255"/>
                  </a:cubicBezTo>
                  <a:close/>
                  <a:moveTo>
                    <a:pt x="295" y="255"/>
                  </a:moveTo>
                  <a:cubicBezTo>
                    <a:pt x="295" y="255"/>
                    <a:pt x="295" y="255"/>
                    <a:pt x="295" y="2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1"/>
            <p:cNvSpPr>
              <a:spLocks noEditPoints="1"/>
            </p:cNvSpPr>
            <p:nvPr/>
          </p:nvSpPr>
          <p:spPr bwMode="auto">
            <a:xfrm>
              <a:off x="865188" y="-423863"/>
              <a:ext cx="1108075" cy="1108075"/>
            </a:xfrm>
            <a:custGeom>
              <a:avLst/>
              <a:gdLst>
                <a:gd name="T0" fmla="*/ 295 w 295"/>
                <a:gd name="T1" fmla="*/ 256 h 295"/>
                <a:gd name="T2" fmla="*/ 255 w 295"/>
                <a:gd name="T3" fmla="*/ 295 h 295"/>
                <a:gd name="T4" fmla="*/ 39 w 295"/>
                <a:gd name="T5" fmla="*/ 295 h 295"/>
                <a:gd name="T6" fmla="*/ 0 w 295"/>
                <a:gd name="T7" fmla="*/ 256 h 295"/>
                <a:gd name="T8" fmla="*/ 0 w 295"/>
                <a:gd name="T9" fmla="*/ 39 h 295"/>
                <a:gd name="T10" fmla="*/ 39 w 295"/>
                <a:gd name="T11" fmla="*/ 0 h 295"/>
                <a:gd name="T12" fmla="*/ 255 w 295"/>
                <a:gd name="T13" fmla="*/ 0 h 295"/>
                <a:gd name="T14" fmla="*/ 295 w 295"/>
                <a:gd name="T15" fmla="*/ 39 h 295"/>
                <a:gd name="T16" fmla="*/ 295 w 295"/>
                <a:gd name="T17" fmla="*/ 256 h 295"/>
                <a:gd name="T18" fmla="*/ 295 w 295"/>
                <a:gd name="T19" fmla="*/ 256 h 295"/>
                <a:gd name="T20" fmla="*/ 295 w 295"/>
                <a:gd name="T21" fmla="*/ 25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5">
                  <a:moveTo>
                    <a:pt x="295" y="256"/>
                  </a:moveTo>
                  <a:cubicBezTo>
                    <a:pt x="295" y="277"/>
                    <a:pt x="277" y="295"/>
                    <a:pt x="255" y="295"/>
                  </a:cubicBezTo>
                  <a:cubicBezTo>
                    <a:pt x="39" y="295"/>
                    <a:pt x="39" y="295"/>
                    <a:pt x="39" y="295"/>
                  </a:cubicBezTo>
                  <a:cubicBezTo>
                    <a:pt x="18" y="295"/>
                    <a:pt x="0" y="277"/>
                    <a:pt x="0" y="256"/>
                  </a:cubicBezTo>
                  <a:cubicBezTo>
                    <a:pt x="0" y="39"/>
                    <a:pt x="0" y="39"/>
                    <a:pt x="0" y="39"/>
                  </a:cubicBezTo>
                  <a:cubicBezTo>
                    <a:pt x="0" y="18"/>
                    <a:pt x="18" y="0"/>
                    <a:pt x="39" y="0"/>
                  </a:cubicBezTo>
                  <a:cubicBezTo>
                    <a:pt x="255" y="0"/>
                    <a:pt x="255" y="0"/>
                    <a:pt x="255" y="0"/>
                  </a:cubicBezTo>
                  <a:cubicBezTo>
                    <a:pt x="277" y="0"/>
                    <a:pt x="295" y="18"/>
                    <a:pt x="295" y="39"/>
                  </a:cubicBezTo>
                  <a:cubicBezTo>
                    <a:pt x="295" y="256"/>
                    <a:pt x="295" y="256"/>
                    <a:pt x="295" y="256"/>
                  </a:cubicBezTo>
                  <a:close/>
                  <a:moveTo>
                    <a:pt x="295" y="256"/>
                  </a:moveTo>
                  <a:cubicBezTo>
                    <a:pt x="295" y="256"/>
                    <a:pt x="295" y="256"/>
                    <a:pt x="295" y="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正五边形 53"/>
          <p:cNvSpPr/>
          <p:nvPr/>
        </p:nvSpPr>
        <p:spPr>
          <a:xfrm rot="1800000">
            <a:off x="4739908" y="5909762"/>
            <a:ext cx="363068" cy="342148"/>
          </a:xfrm>
          <a:prstGeom prst="pentagon">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33683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4.2 </a:t>
            </a:r>
            <a:r>
              <a:rPr lang="zh-CN" altLang="en-US" sz="2800" dirty="0">
                <a:latin typeface="华文新魏" panose="02010800040101010101" pitchFamily="2" charset="-122"/>
                <a:ea typeface="华文新魏" panose="02010800040101010101" pitchFamily="2" charset="-122"/>
              </a:rPr>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latin typeface="华文新魏" panose="02010800040101010101" pitchFamily="2" charset="-122"/>
                <a:ea typeface="华文新魏" panose="02010800040101010101" pitchFamily="2" charset="-122"/>
              </a:rPr>
              <a:t>4.3</a:t>
            </a:r>
            <a:r>
              <a:rPr kumimoji="1" lang="zh-CN" altLang="en-US" sz="2800" dirty="0" smtClean="0">
                <a:latin typeface="华文新魏" panose="02010800040101010101" pitchFamily="2" charset="-122"/>
                <a:ea typeface="华文新魏" panose="02010800040101010101" pitchFamily="2" charset="-122"/>
              </a:rPr>
              <a:t> 曲线拟合</a:t>
            </a:r>
            <a:endParaRPr kumimoji="1" lang="zh-CN" altLang="en-US" sz="2800" dirty="0">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44018" y="1975757"/>
            <a:ext cx="5866507" cy="4022389"/>
            <a:chOff x="680630" y="1371600"/>
            <a:chExt cx="5866507" cy="4022389"/>
          </a:xfrm>
        </p:grpSpPr>
        <p:sp>
          <p:nvSpPr>
            <p:cNvPr id="4" name="任意多边形 3"/>
            <p:cNvSpPr/>
            <p:nvPr/>
          </p:nvSpPr>
          <p:spPr>
            <a:xfrm rot="2700000" flipH="1">
              <a:off x="1749018" y="1381203"/>
              <a:ext cx="3337881" cy="3318675"/>
            </a:xfrm>
            <a:custGeom>
              <a:avLst/>
              <a:gdLst>
                <a:gd name="connsiteX0" fmla="*/ 3530600 w 3530600"/>
                <a:gd name="connsiteY0" fmla="*/ 1765300 h 3530600"/>
                <a:gd name="connsiteX1" fmla="*/ 3530600 w 3530600"/>
                <a:gd name="connsiteY1" fmla="*/ 0 h 3530600"/>
                <a:gd name="connsiteX2" fmla="*/ 1765300 w 3530600"/>
                <a:gd name="connsiteY2" fmla="*/ 0 h 3530600"/>
                <a:gd name="connsiteX3" fmla="*/ 0 w 3530600"/>
                <a:gd name="connsiteY3" fmla="*/ 1765300 h 3530600"/>
                <a:gd name="connsiteX4" fmla="*/ 0 w 3530600"/>
                <a:gd name="connsiteY4" fmla="*/ 3530600 h 3530600"/>
                <a:gd name="connsiteX5" fmla="*/ 1765300 w 3530600"/>
                <a:gd name="connsiteY5" fmla="*/ 3530600 h 3530600"/>
                <a:gd name="connsiteX0" fmla="*/ 3530600 w 3530600"/>
                <a:gd name="connsiteY0" fmla="*/ 1966884 h 3732184"/>
                <a:gd name="connsiteX1" fmla="*/ 3530600 w 3530600"/>
                <a:gd name="connsiteY1" fmla="*/ 201584 h 3732184"/>
                <a:gd name="connsiteX2" fmla="*/ 1563717 w 3530600"/>
                <a:gd name="connsiteY2" fmla="*/ 0 h 3732184"/>
                <a:gd name="connsiteX3" fmla="*/ 0 w 3530600"/>
                <a:gd name="connsiteY3" fmla="*/ 1966884 h 3732184"/>
                <a:gd name="connsiteX4" fmla="*/ 0 w 3530600"/>
                <a:gd name="connsiteY4" fmla="*/ 3732184 h 3732184"/>
                <a:gd name="connsiteX5" fmla="*/ 1765300 w 3530600"/>
                <a:gd name="connsiteY5" fmla="*/ 3732184 h 3732184"/>
                <a:gd name="connsiteX6" fmla="*/ 3530600 w 3530600"/>
                <a:gd name="connsiteY6" fmla="*/ 1966884 h 3732184"/>
                <a:gd name="connsiteX0" fmla="*/ 3753783 w 3753783"/>
                <a:gd name="connsiteY0" fmla="*/ 2204465 h 3732184"/>
                <a:gd name="connsiteX1" fmla="*/ 3530600 w 3753783"/>
                <a:gd name="connsiteY1" fmla="*/ 201584 h 3732184"/>
                <a:gd name="connsiteX2" fmla="*/ 1563717 w 3753783"/>
                <a:gd name="connsiteY2" fmla="*/ 0 h 3732184"/>
                <a:gd name="connsiteX3" fmla="*/ 0 w 3753783"/>
                <a:gd name="connsiteY3" fmla="*/ 1966884 h 3732184"/>
                <a:gd name="connsiteX4" fmla="*/ 0 w 3753783"/>
                <a:gd name="connsiteY4" fmla="*/ 3732184 h 3732184"/>
                <a:gd name="connsiteX5" fmla="*/ 1765300 w 3753783"/>
                <a:gd name="connsiteY5" fmla="*/ 3732184 h 3732184"/>
                <a:gd name="connsiteX6" fmla="*/ 3753783 w 3753783"/>
                <a:gd name="connsiteY6" fmla="*/ 2204465 h 37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3783" h="3732184">
                  <a:moveTo>
                    <a:pt x="3753783" y="2204465"/>
                  </a:moveTo>
                  <a:lnTo>
                    <a:pt x="3530600" y="201584"/>
                  </a:lnTo>
                  <a:lnTo>
                    <a:pt x="1563717" y="0"/>
                  </a:lnTo>
                  <a:lnTo>
                    <a:pt x="0" y="1966884"/>
                  </a:lnTo>
                  <a:lnTo>
                    <a:pt x="0" y="3732184"/>
                  </a:lnTo>
                  <a:lnTo>
                    <a:pt x="1765300" y="3732184"/>
                  </a:lnTo>
                  <a:lnTo>
                    <a:pt x="3753783" y="2204465"/>
                  </a:lnTo>
                  <a:close/>
                </a:path>
              </a:pathLst>
            </a:custGeom>
            <a:noFill/>
            <a:ln>
              <a:solidFill>
                <a:srgbClr val="7D4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17"/>
            <p:cNvSpPr/>
            <p:nvPr/>
          </p:nvSpPr>
          <p:spPr>
            <a:xfrm>
              <a:off x="2221101" y="3498646"/>
              <a:ext cx="2393714" cy="497996"/>
            </a:xfrm>
            <a:custGeom>
              <a:avLst/>
              <a:gdLst>
                <a:gd name="connsiteX0" fmla="*/ 0 w 2267508"/>
                <a:gd name="connsiteY0" fmla="*/ 0 h 457200"/>
                <a:gd name="connsiteX1" fmla="*/ 2267508 w 2267508"/>
                <a:gd name="connsiteY1" fmla="*/ 0 h 457200"/>
                <a:gd name="connsiteX2" fmla="*/ 2267508 w 2267508"/>
                <a:gd name="connsiteY2" fmla="*/ 457200 h 457200"/>
                <a:gd name="connsiteX3" fmla="*/ 0 w 2267508"/>
                <a:gd name="connsiteY3" fmla="*/ 457200 h 457200"/>
                <a:gd name="connsiteX4" fmla="*/ 0 w 2267508"/>
                <a:gd name="connsiteY4" fmla="*/ 0 h 457200"/>
                <a:gd name="connsiteX0" fmla="*/ 0 w 2331802"/>
                <a:gd name="connsiteY0" fmla="*/ 0 h 461962"/>
                <a:gd name="connsiteX1" fmla="*/ 2331802 w 2331802"/>
                <a:gd name="connsiteY1" fmla="*/ 4762 h 461962"/>
                <a:gd name="connsiteX2" fmla="*/ 2331802 w 2331802"/>
                <a:gd name="connsiteY2" fmla="*/ 461962 h 461962"/>
                <a:gd name="connsiteX3" fmla="*/ 64294 w 2331802"/>
                <a:gd name="connsiteY3" fmla="*/ 461962 h 461962"/>
                <a:gd name="connsiteX4" fmla="*/ 0 w 2331802"/>
                <a:gd name="connsiteY4" fmla="*/ 0 h 461962"/>
                <a:gd name="connsiteX0" fmla="*/ 0 w 2331802"/>
                <a:gd name="connsiteY0" fmla="*/ 0 h 461962"/>
                <a:gd name="connsiteX1" fmla="*/ 2331802 w 2331802"/>
                <a:gd name="connsiteY1" fmla="*/ 4762 h 461962"/>
                <a:gd name="connsiteX2" fmla="*/ 2331802 w 2331802"/>
                <a:gd name="connsiteY2" fmla="*/ 461962 h 461962"/>
                <a:gd name="connsiteX3" fmla="*/ 59531 w 2331802"/>
                <a:gd name="connsiteY3" fmla="*/ 461962 h 461962"/>
                <a:gd name="connsiteX4" fmla="*/ 0 w 2331802"/>
                <a:gd name="connsiteY4" fmla="*/ 0 h 461962"/>
                <a:gd name="connsiteX0" fmla="*/ 0 w 2393714"/>
                <a:gd name="connsiteY0" fmla="*/ 0 h 461962"/>
                <a:gd name="connsiteX1" fmla="*/ 2393714 w 2393714"/>
                <a:gd name="connsiteY1" fmla="*/ 4762 h 461962"/>
                <a:gd name="connsiteX2" fmla="*/ 2331802 w 2393714"/>
                <a:gd name="connsiteY2" fmla="*/ 461962 h 461962"/>
                <a:gd name="connsiteX3" fmla="*/ 59531 w 2393714"/>
                <a:gd name="connsiteY3" fmla="*/ 461962 h 461962"/>
                <a:gd name="connsiteX4" fmla="*/ 0 w 2393714"/>
                <a:gd name="connsiteY4" fmla="*/ 0 h 461962"/>
                <a:gd name="connsiteX0" fmla="*/ 0 w 2393714"/>
                <a:gd name="connsiteY0" fmla="*/ 0 h 461962"/>
                <a:gd name="connsiteX1" fmla="*/ 2393714 w 2393714"/>
                <a:gd name="connsiteY1" fmla="*/ 4762 h 461962"/>
                <a:gd name="connsiteX2" fmla="*/ 2341327 w 2393714"/>
                <a:gd name="connsiteY2" fmla="*/ 461962 h 461962"/>
                <a:gd name="connsiteX3" fmla="*/ 59531 w 2393714"/>
                <a:gd name="connsiteY3" fmla="*/ 461962 h 461962"/>
                <a:gd name="connsiteX4" fmla="*/ 0 w 2393714"/>
                <a:gd name="connsiteY4" fmla="*/ 0 h 46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714" h="461962">
                  <a:moveTo>
                    <a:pt x="0" y="0"/>
                  </a:moveTo>
                  <a:lnTo>
                    <a:pt x="2393714" y="4762"/>
                  </a:lnTo>
                  <a:lnTo>
                    <a:pt x="2341327" y="461962"/>
                  </a:lnTo>
                  <a:lnTo>
                    <a:pt x="59531" y="461962"/>
                  </a:lnTo>
                  <a:lnTo>
                    <a:pt x="0" y="0"/>
                  </a:lnTo>
                  <a:close/>
                </a:path>
              </a:pathLst>
            </a:cu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680630" y="2586049"/>
              <a:ext cx="5866507" cy="646331"/>
            </a:xfrm>
            <a:prstGeom prst="rect">
              <a:avLst/>
            </a:prstGeom>
          </p:spPr>
          <p:txBody>
            <a:bodyPr wrap="square" anchor="ctr">
              <a:spAutoFit/>
            </a:bodyPr>
            <a:lstStyle/>
            <a:p>
              <a:pPr algn="ctr">
                <a:defRPr/>
              </a:pPr>
              <a:r>
                <a:rPr lang="en-US" altLang="zh-CN"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cxnSp>
          <p:nvCxnSpPr>
            <p:cNvPr id="9" name="直接连接符 8"/>
            <p:cNvCxnSpPr/>
            <p:nvPr/>
          </p:nvCxnSpPr>
          <p:spPr>
            <a:xfrm flipH="1" flipV="1">
              <a:off x="3421224" y="4547765"/>
              <a:ext cx="6791" cy="846224"/>
            </a:xfrm>
            <a:prstGeom prst="line">
              <a:avLst/>
            </a:prstGeom>
            <a:ln w="12700" cap="rnd">
              <a:solidFill>
                <a:srgbClr val="7D4178"/>
              </a:solidFill>
              <a:round/>
              <a:tailEnd type="none" w="sm" len="sm"/>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383238" y="4529174"/>
              <a:ext cx="75971" cy="75971"/>
            </a:xfrm>
            <a:prstGeom prst="ellipse">
              <a:avLst/>
            </a:pr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75353" y="3532398"/>
              <a:ext cx="1415772" cy="461665"/>
            </a:xfrm>
            <a:prstGeom prst="rect">
              <a:avLst/>
            </a:prstGeom>
            <a:noFill/>
          </p:spPr>
          <p:txBody>
            <a:bodyPr wrap="none" rtlCol="0">
              <a:spAutoFit/>
            </a:bodyPr>
            <a:lstStyle/>
            <a:p>
              <a:r>
                <a:rPr lang="zh-CN" altLang="en-US" sz="2400" dirty="0">
                  <a:solidFill>
                    <a:schemeClr val="bg1"/>
                  </a:solidFill>
                  <a:latin typeface="+mj-ea"/>
                  <a:ea typeface="+mj-ea"/>
                </a:rPr>
                <a:t>汇报完毕</a:t>
              </a:r>
            </a:p>
          </p:txBody>
        </p:sp>
        <p:grpSp>
          <p:nvGrpSpPr>
            <p:cNvPr id="12" name="组合 11"/>
            <p:cNvGrpSpPr/>
            <p:nvPr/>
          </p:nvGrpSpPr>
          <p:grpSpPr>
            <a:xfrm>
              <a:off x="3152591" y="1439210"/>
              <a:ext cx="461293" cy="573558"/>
              <a:chOff x="1668463" y="-2081213"/>
              <a:chExt cx="8858250" cy="11014076"/>
            </a:xfrm>
            <a:solidFill>
              <a:schemeClr val="tx2">
                <a:lumMod val="50000"/>
              </a:schemeClr>
            </a:solidFill>
          </p:grpSpPr>
          <p:sp>
            <p:nvSpPr>
              <p:cNvPr id="13" name="Freeform 15"/>
              <p:cNvSpPr>
                <a:spLocks noEditPoints="1"/>
              </p:cNvSpPr>
              <p:nvPr/>
            </p:nvSpPr>
            <p:spPr bwMode="auto">
              <a:xfrm>
                <a:off x="1668463" y="-1466850"/>
                <a:ext cx="8858250" cy="10399713"/>
              </a:xfrm>
              <a:custGeom>
                <a:avLst/>
                <a:gdLst>
                  <a:gd name="T0" fmla="*/ 1927 w 2359"/>
                  <a:gd name="T1" fmla="*/ 183 h 2770"/>
                  <a:gd name="T2" fmla="*/ 2085 w 2359"/>
                  <a:gd name="T3" fmla="*/ 183 h 2770"/>
                  <a:gd name="T4" fmla="*/ 2176 w 2359"/>
                  <a:gd name="T5" fmla="*/ 274 h 2770"/>
                  <a:gd name="T6" fmla="*/ 2176 w 2359"/>
                  <a:gd name="T7" fmla="*/ 2496 h 2770"/>
                  <a:gd name="T8" fmla="*/ 2085 w 2359"/>
                  <a:gd name="T9" fmla="*/ 2588 h 2770"/>
                  <a:gd name="T10" fmla="*/ 274 w 2359"/>
                  <a:gd name="T11" fmla="*/ 2588 h 2770"/>
                  <a:gd name="T12" fmla="*/ 183 w 2359"/>
                  <a:gd name="T13" fmla="*/ 2496 h 2770"/>
                  <a:gd name="T14" fmla="*/ 183 w 2359"/>
                  <a:gd name="T15" fmla="*/ 274 h 2770"/>
                  <a:gd name="T16" fmla="*/ 274 w 2359"/>
                  <a:gd name="T17" fmla="*/ 183 h 2770"/>
                  <a:gd name="T18" fmla="*/ 465 w 2359"/>
                  <a:gd name="T19" fmla="*/ 183 h 2770"/>
                  <a:gd name="T20" fmla="*/ 474 w 2359"/>
                  <a:gd name="T21" fmla="*/ 181 h 2770"/>
                  <a:gd name="T22" fmla="*/ 550 w 2359"/>
                  <a:gd name="T23" fmla="*/ 92 h 2770"/>
                  <a:gd name="T24" fmla="*/ 474 w 2359"/>
                  <a:gd name="T25" fmla="*/ 3 h 2770"/>
                  <a:gd name="T26" fmla="*/ 465 w 2359"/>
                  <a:gd name="T27" fmla="*/ 0 h 2770"/>
                  <a:gd name="T28" fmla="*/ 274 w 2359"/>
                  <a:gd name="T29" fmla="*/ 0 h 2770"/>
                  <a:gd name="T30" fmla="*/ 0 w 2359"/>
                  <a:gd name="T31" fmla="*/ 274 h 2770"/>
                  <a:gd name="T32" fmla="*/ 0 w 2359"/>
                  <a:gd name="T33" fmla="*/ 2496 h 2770"/>
                  <a:gd name="T34" fmla="*/ 274 w 2359"/>
                  <a:gd name="T35" fmla="*/ 2770 h 2770"/>
                  <a:gd name="T36" fmla="*/ 2085 w 2359"/>
                  <a:gd name="T37" fmla="*/ 2770 h 2770"/>
                  <a:gd name="T38" fmla="*/ 2359 w 2359"/>
                  <a:gd name="T39" fmla="*/ 2496 h 2770"/>
                  <a:gd name="T40" fmla="*/ 2359 w 2359"/>
                  <a:gd name="T41" fmla="*/ 274 h 2770"/>
                  <a:gd name="T42" fmla="*/ 2085 w 2359"/>
                  <a:gd name="T43" fmla="*/ 0 h 2770"/>
                  <a:gd name="T44" fmla="*/ 1911 w 2359"/>
                  <a:gd name="T45" fmla="*/ 0 h 2770"/>
                  <a:gd name="T46" fmla="*/ 1880 w 2359"/>
                  <a:gd name="T47" fmla="*/ 1 h 2770"/>
                  <a:gd name="T48" fmla="*/ 1789 w 2359"/>
                  <a:gd name="T49" fmla="*/ 92 h 2770"/>
                  <a:gd name="T50" fmla="*/ 1880 w 2359"/>
                  <a:gd name="T51" fmla="*/ 182 h 2770"/>
                  <a:gd name="T52" fmla="*/ 1927 w 2359"/>
                  <a:gd name="T53" fmla="*/ 183 h 2770"/>
                  <a:gd name="T54" fmla="*/ 1927 w 2359"/>
                  <a:gd name="T55" fmla="*/ 183 h 2770"/>
                  <a:gd name="T56" fmla="*/ 1927 w 2359"/>
                  <a:gd name="T57" fmla="*/ 183 h 2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9" h="2770">
                    <a:moveTo>
                      <a:pt x="1927" y="183"/>
                    </a:moveTo>
                    <a:cubicBezTo>
                      <a:pt x="2085" y="183"/>
                      <a:pt x="2085" y="183"/>
                      <a:pt x="2085" y="183"/>
                    </a:cubicBezTo>
                    <a:cubicBezTo>
                      <a:pt x="2135" y="183"/>
                      <a:pt x="2176" y="224"/>
                      <a:pt x="2176" y="274"/>
                    </a:cubicBezTo>
                    <a:cubicBezTo>
                      <a:pt x="2176" y="2496"/>
                      <a:pt x="2176" y="2496"/>
                      <a:pt x="2176" y="2496"/>
                    </a:cubicBezTo>
                    <a:cubicBezTo>
                      <a:pt x="2176" y="2547"/>
                      <a:pt x="2135" y="2588"/>
                      <a:pt x="2085" y="2588"/>
                    </a:cubicBezTo>
                    <a:cubicBezTo>
                      <a:pt x="274" y="2588"/>
                      <a:pt x="274" y="2588"/>
                      <a:pt x="274" y="2588"/>
                    </a:cubicBezTo>
                    <a:cubicBezTo>
                      <a:pt x="223" y="2588"/>
                      <a:pt x="183" y="2547"/>
                      <a:pt x="183" y="2496"/>
                    </a:cubicBezTo>
                    <a:cubicBezTo>
                      <a:pt x="183" y="274"/>
                      <a:pt x="183" y="274"/>
                      <a:pt x="183" y="274"/>
                    </a:cubicBezTo>
                    <a:cubicBezTo>
                      <a:pt x="183" y="224"/>
                      <a:pt x="223" y="183"/>
                      <a:pt x="274" y="183"/>
                    </a:cubicBezTo>
                    <a:cubicBezTo>
                      <a:pt x="465" y="183"/>
                      <a:pt x="465" y="183"/>
                      <a:pt x="465" y="183"/>
                    </a:cubicBezTo>
                    <a:cubicBezTo>
                      <a:pt x="474" y="181"/>
                      <a:pt x="474" y="181"/>
                      <a:pt x="474" y="181"/>
                    </a:cubicBezTo>
                    <a:cubicBezTo>
                      <a:pt x="517" y="174"/>
                      <a:pt x="550" y="137"/>
                      <a:pt x="550" y="92"/>
                    </a:cubicBezTo>
                    <a:cubicBezTo>
                      <a:pt x="550" y="46"/>
                      <a:pt x="517" y="9"/>
                      <a:pt x="474" y="3"/>
                    </a:cubicBezTo>
                    <a:cubicBezTo>
                      <a:pt x="465" y="0"/>
                      <a:pt x="465" y="0"/>
                      <a:pt x="465" y="0"/>
                    </a:cubicBezTo>
                    <a:cubicBezTo>
                      <a:pt x="274" y="0"/>
                      <a:pt x="274" y="0"/>
                      <a:pt x="274" y="0"/>
                    </a:cubicBezTo>
                    <a:cubicBezTo>
                      <a:pt x="123" y="0"/>
                      <a:pt x="0" y="123"/>
                      <a:pt x="0" y="274"/>
                    </a:cubicBezTo>
                    <a:cubicBezTo>
                      <a:pt x="0" y="2496"/>
                      <a:pt x="0" y="2496"/>
                      <a:pt x="0" y="2496"/>
                    </a:cubicBezTo>
                    <a:cubicBezTo>
                      <a:pt x="0" y="2647"/>
                      <a:pt x="123" y="2770"/>
                      <a:pt x="274" y="2770"/>
                    </a:cubicBezTo>
                    <a:cubicBezTo>
                      <a:pt x="2085" y="2770"/>
                      <a:pt x="2085" y="2770"/>
                      <a:pt x="2085" y="2770"/>
                    </a:cubicBezTo>
                    <a:cubicBezTo>
                      <a:pt x="2236" y="2770"/>
                      <a:pt x="2359" y="2647"/>
                      <a:pt x="2359" y="2496"/>
                    </a:cubicBezTo>
                    <a:cubicBezTo>
                      <a:pt x="2359" y="274"/>
                      <a:pt x="2359" y="274"/>
                      <a:pt x="2359" y="274"/>
                    </a:cubicBezTo>
                    <a:cubicBezTo>
                      <a:pt x="2359" y="123"/>
                      <a:pt x="2236" y="0"/>
                      <a:pt x="2085" y="0"/>
                    </a:cubicBezTo>
                    <a:cubicBezTo>
                      <a:pt x="1911" y="0"/>
                      <a:pt x="1911" y="0"/>
                      <a:pt x="1911" y="0"/>
                    </a:cubicBezTo>
                    <a:cubicBezTo>
                      <a:pt x="1880" y="1"/>
                      <a:pt x="1880" y="1"/>
                      <a:pt x="1880" y="1"/>
                    </a:cubicBezTo>
                    <a:cubicBezTo>
                      <a:pt x="1830" y="1"/>
                      <a:pt x="1789" y="42"/>
                      <a:pt x="1789" y="92"/>
                    </a:cubicBezTo>
                    <a:cubicBezTo>
                      <a:pt x="1789" y="142"/>
                      <a:pt x="1830" y="182"/>
                      <a:pt x="1880" y="182"/>
                    </a:cubicBezTo>
                    <a:cubicBezTo>
                      <a:pt x="1927" y="183"/>
                      <a:pt x="1927" y="183"/>
                      <a:pt x="1927" y="183"/>
                    </a:cubicBezTo>
                    <a:close/>
                    <a:moveTo>
                      <a:pt x="1927" y="183"/>
                    </a:moveTo>
                    <a:cubicBezTo>
                      <a:pt x="1927" y="183"/>
                      <a:pt x="1927" y="183"/>
                      <a:pt x="1927" y="1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noEditPoints="1"/>
              </p:cNvSpPr>
              <p:nvPr/>
            </p:nvSpPr>
            <p:spPr bwMode="auto">
              <a:xfrm>
                <a:off x="7218363" y="-2081213"/>
                <a:ext cx="657225" cy="1568450"/>
              </a:xfrm>
              <a:custGeom>
                <a:avLst/>
                <a:gdLst>
                  <a:gd name="T0" fmla="*/ 175 w 175"/>
                  <a:gd name="T1" fmla="*/ 331 h 418"/>
                  <a:gd name="T2" fmla="*/ 88 w 175"/>
                  <a:gd name="T3" fmla="*/ 418 h 418"/>
                  <a:gd name="T4" fmla="*/ 88 w 175"/>
                  <a:gd name="T5" fmla="*/ 418 h 418"/>
                  <a:gd name="T6" fmla="*/ 0 w 175"/>
                  <a:gd name="T7" fmla="*/ 331 h 418"/>
                  <a:gd name="T8" fmla="*/ 0 w 175"/>
                  <a:gd name="T9" fmla="*/ 87 h 418"/>
                  <a:gd name="T10" fmla="*/ 88 w 175"/>
                  <a:gd name="T11" fmla="*/ 0 h 418"/>
                  <a:gd name="T12" fmla="*/ 88 w 175"/>
                  <a:gd name="T13" fmla="*/ 0 h 418"/>
                  <a:gd name="T14" fmla="*/ 175 w 175"/>
                  <a:gd name="T15" fmla="*/ 87 h 418"/>
                  <a:gd name="T16" fmla="*/ 175 w 175"/>
                  <a:gd name="T17" fmla="*/ 331 h 418"/>
                  <a:gd name="T18" fmla="*/ 175 w 175"/>
                  <a:gd name="T19" fmla="*/ 331 h 418"/>
                  <a:gd name="T20" fmla="*/ 175 w 175"/>
                  <a:gd name="T21" fmla="*/ 33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8">
                    <a:moveTo>
                      <a:pt x="175" y="331"/>
                    </a:moveTo>
                    <a:cubicBezTo>
                      <a:pt x="175" y="379"/>
                      <a:pt x="136" y="418"/>
                      <a:pt x="88" y="418"/>
                    </a:cubicBezTo>
                    <a:cubicBezTo>
                      <a:pt x="88" y="418"/>
                      <a:pt x="88" y="418"/>
                      <a:pt x="88" y="418"/>
                    </a:cubicBezTo>
                    <a:cubicBezTo>
                      <a:pt x="39" y="418"/>
                      <a:pt x="0" y="379"/>
                      <a:pt x="0" y="331"/>
                    </a:cubicBezTo>
                    <a:cubicBezTo>
                      <a:pt x="0" y="87"/>
                      <a:pt x="0" y="87"/>
                      <a:pt x="0" y="87"/>
                    </a:cubicBezTo>
                    <a:cubicBezTo>
                      <a:pt x="0" y="39"/>
                      <a:pt x="39" y="0"/>
                      <a:pt x="88" y="0"/>
                    </a:cubicBezTo>
                    <a:cubicBezTo>
                      <a:pt x="88" y="0"/>
                      <a:pt x="88" y="0"/>
                      <a:pt x="88" y="0"/>
                    </a:cubicBezTo>
                    <a:cubicBezTo>
                      <a:pt x="136" y="0"/>
                      <a:pt x="175" y="39"/>
                      <a:pt x="175" y="87"/>
                    </a:cubicBezTo>
                    <a:cubicBezTo>
                      <a:pt x="175" y="331"/>
                      <a:pt x="175" y="331"/>
                      <a:pt x="175" y="331"/>
                    </a:cubicBezTo>
                    <a:close/>
                    <a:moveTo>
                      <a:pt x="175" y="331"/>
                    </a:moveTo>
                    <a:cubicBezTo>
                      <a:pt x="175" y="331"/>
                      <a:pt x="175" y="331"/>
                      <a:pt x="175" y="3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4251326" y="-2081213"/>
                <a:ext cx="657225" cy="1568450"/>
              </a:xfrm>
              <a:custGeom>
                <a:avLst/>
                <a:gdLst>
                  <a:gd name="T0" fmla="*/ 175 w 175"/>
                  <a:gd name="T1" fmla="*/ 331 h 418"/>
                  <a:gd name="T2" fmla="*/ 88 w 175"/>
                  <a:gd name="T3" fmla="*/ 418 h 418"/>
                  <a:gd name="T4" fmla="*/ 88 w 175"/>
                  <a:gd name="T5" fmla="*/ 418 h 418"/>
                  <a:gd name="T6" fmla="*/ 0 w 175"/>
                  <a:gd name="T7" fmla="*/ 331 h 418"/>
                  <a:gd name="T8" fmla="*/ 0 w 175"/>
                  <a:gd name="T9" fmla="*/ 87 h 418"/>
                  <a:gd name="T10" fmla="*/ 88 w 175"/>
                  <a:gd name="T11" fmla="*/ 0 h 418"/>
                  <a:gd name="T12" fmla="*/ 88 w 175"/>
                  <a:gd name="T13" fmla="*/ 0 h 418"/>
                  <a:gd name="T14" fmla="*/ 175 w 175"/>
                  <a:gd name="T15" fmla="*/ 87 h 418"/>
                  <a:gd name="T16" fmla="*/ 175 w 175"/>
                  <a:gd name="T17" fmla="*/ 331 h 418"/>
                  <a:gd name="T18" fmla="*/ 175 w 175"/>
                  <a:gd name="T19" fmla="*/ 331 h 418"/>
                  <a:gd name="T20" fmla="*/ 175 w 175"/>
                  <a:gd name="T21" fmla="*/ 33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8">
                    <a:moveTo>
                      <a:pt x="175" y="331"/>
                    </a:moveTo>
                    <a:cubicBezTo>
                      <a:pt x="175" y="379"/>
                      <a:pt x="136" y="418"/>
                      <a:pt x="88" y="418"/>
                    </a:cubicBezTo>
                    <a:cubicBezTo>
                      <a:pt x="88" y="418"/>
                      <a:pt x="88" y="418"/>
                      <a:pt x="88" y="418"/>
                    </a:cubicBezTo>
                    <a:cubicBezTo>
                      <a:pt x="40" y="418"/>
                      <a:pt x="0" y="379"/>
                      <a:pt x="0" y="331"/>
                    </a:cubicBezTo>
                    <a:cubicBezTo>
                      <a:pt x="0" y="87"/>
                      <a:pt x="0" y="87"/>
                      <a:pt x="0" y="87"/>
                    </a:cubicBezTo>
                    <a:cubicBezTo>
                      <a:pt x="0" y="39"/>
                      <a:pt x="40" y="0"/>
                      <a:pt x="88" y="0"/>
                    </a:cubicBezTo>
                    <a:cubicBezTo>
                      <a:pt x="88" y="0"/>
                      <a:pt x="88" y="0"/>
                      <a:pt x="88" y="0"/>
                    </a:cubicBezTo>
                    <a:cubicBezTo>
                      <a:pt x="136" y="0"/>
                      <a:pt x="175" y="39"/>
                      <a:pt x="175" y="87"/>
                    </a:cubicBezTo>
                    <a:cubicBezTo>
                      <a:pt x="175" y="331"/>
                      <a:pt x="175" y="331"/>
                      <a:pt x="175" y="331"/>
                    </a:cubicBezTo>
                    <a:close/>
                    <a:moveTo>
                      <a:pt x="175" y="331"/>
                    </a:moveTo>
                    <a:cubicBezTo>
                      <a:pt x="175" y="331"/>
                      <a:pt x="175" y="331"/>
                      <a:pt x="175" y="3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
              <p:cNvSpPr>
                <a:spLocks noEditPoints="1"/>
              </p:cNvSpPr>
              <p:nvPr/>
            </p:nvSpPr>
            <p:spPr bwMode="auto">
              <a:xfrm>
                <a:off x="3902076" y="1239837"/>
                <a:ext cx="4391025" cy="4989513"/>
              </a:xfrm>
              <a:custGeom>
                <a:avLst/>
                <a:gdLst>
                  <a:gd name="T0" fmla="*/ 937 w 1169"/>
                  <a:gd name="T1" fmla="*/ 516 h 1329"/>
                  <a:gd name="T2" fmla="*/ 655 w 1169"/>
                  <a:gd name="T3" fmla="*/ 742 h 1329"/>
                  <a:gd name="T4" fmla="*/ 655 w 1169"/>
                  <a:gd name="T5" fmla="*/ 1252 h 1329"/>
                  <a:gd name="T6" fmla="*/ 583 w 1169"/>
                  <a:gd name="T7" fmla="*/ 1329 h 1329"/>
                  <a:gd name="T8" fmla="*/ 509 w 1169"/>
                  <a:gd name="T9" fmla="*/ 1249 h 1329"/>
                  <a:gd name="T10" fmla="*/ 509 w 1169"/>
                  <a:gd name="T11" fmla="*/ 727 h 1329"/>
                  <a:gd name="T12" fmla="*/ 229 w 1169"/>
                  <a:gd name="T13" fmla="*/ 364 h 1329"/>
                  <a:gd name="T14" fmla="*/ 0 w 1169"/>
                  <a:gd name="T15" fmla="*/ 184 h 1329"/>
                  <a:gd name="T16" fmla="*/ 206 w 1169"/>
                  <a:gd name="T17" fmla="*/ 0 h 1329"/>
                  <a:gd name="T18" fmla="*/ 583 w 1169"/>
                  <a:gd name="T19" fmla="*/ 470 h 1329"/>
                  <a:gd name="T20" fmla="*/ 964 w 1169"/>
                  <a:gd name="T21" fmla="*/ 174 h 1329"/>
                  <a:gd name="T22" fmla="*/ 1169 w 1169"/>
                  <a:gd name="T23" fmla="*/ 363 h 1329"/>
                  <a:gd name="T24" fmla="*/ 937 w 1169"/>
                  <a:gd name="T25" fmla="*/ 516 h 1329"/>
                  <a:gd name="T26" fmla="*/ 937 w 1169"/>
                  <a:gd name="T27" fmla="*/ 516 h 1329"/>
                  <a:gd name="T28" fmla="*/ 937 w 1169"/>
                  <a:gd name="T29" fmla="*/ 516 h 1329"/>
                  <a:gd name="T30" fmla="*/ 937 w 1169"/>
                  <a:gd name="T31" fmla="*/ 516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9" h="1329">
                    <a:moveTo>
                      <a:pt x="937" y="516"/>
                    </a:moveTo>
                    <a:cubicBezTo>
                      <a:pt x="687" y="516"/>
                      <a:pt x="655" y="644"/>
                      <a:pt x="655" y="742"/>
                    </a:cubicBezTo>
                    <a:cubicBezTo>
                      <a:pt x="655" y="1252"/>
                      <a:pt x="655" y="1252"/>
                      <a:pt x="655" y="1252"/>
                    </a:cubicBezTo>
                    <a:cubicBezTo>
                      <a:pt x="655" y="1286"/>
                      <a:pt x="628" y="1329"/>
                      <a:pt x="583" y="1329"/>
                    </a:cubicBezTo>
                    <a:cubicBezTo>
                      <a:pt x="541" y="1329"/>
                      <a:pt x="509" y="1288"/>
                      <a:pt x="509" y="1249"/>
                    </a:cubicBezTo>
                    <a:cubicBezTo>
                      <a:pt x="509" y="727"/>
                      <a:pt x="509" y="727"/>
                      <a:pt x="509" y="727"/>
                    </a:cubicBezTo>
                    <a:cubicBezTo>
                      <a:pt x="509" y="670"/>
                      <a:pt x="493" y="371"/>
                      <a:pt x="229" y="364"/>
                    </a:cubicBezTo>
                    <a:cubicBezTo>
                      <a:pt x="80" y="364"/>
                      <a:pt x="0" y="288"/>
                      <a:pt x="0" y="184"/>
                    </a:cubicBezTo>
                    <a:cubicBezTo>
                      <a:pt x="0" y="96"/>
                      <a:pt x="56" y="0"/>
                      <a:pt x="206" y="0"/>
                    </a:cubicBezTo>
                    <a:cubicBezTo>
                      <a:pt x="481" y="0"/>
                      <a:pt x="583" y="247"/>
                      <a:pt x="583" y="470"/>
                    </a:cubicBezTo>
                    <a:cubicBezTo>
                      <a:pt x="619" y="316"/>
                      <a:pt x="763" y="174"/>
                      <a:pt x="964" y="174"/>
                    </a:cubicBezTo>
                    <a:cubicBezTo>
                      <a:pt x="1065" y="174"/>
                      <a:pt x="1169" y="234"/>
                      <a:pt x="1169" y="363"/>
                    </a:cubicBezTo>
                    <a:cubicBezTo>
                      <a:pt x="1168" y="435"/>
                      <a:pt x="1118" y="516"/>
                      <a:pt x="937" y="516"/>
                    </a:cubicBezTo>
                    <a:cubicBezTo>
                      <a:pt x="937" y="516"/>
                      <a:pt x="937" y="516"/>
                      <a:pt x="937" y="516"/>
                    </a:cubicBezTo>
                    <a:close/>
                    <a:moveTo>
                      <a:pt x="937" y="516"/>
                    </a:moveTo>
                    <a:cubicBezTo>
                      <a:pt x="937" y="516"/>
                      <a:pt x="937" y="516"/>
                      <a:pt x="937" y="5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1.1 </a:t>
            </a:r>
            <a:r>
              <a:rPr lang="zh-CN" altLang="en-US" sz="2800" dirty="0">
                <a:latin typeface="华文新魏" panose="02010800040101010101" pitchFamily="2" charset="-122"/>
                <a:ea typeface="华文新魏" panose="02010800040101010101" pitchFamily="2" charset="-122"/>
              </a:rPr>
              <a:t>选题背景</a:t>
            </a:r>
          </a:p>
        </p:txBody>
      </p:sp>
      <p:pic>
        <p:nvPicPr>
          <p:cNvPr id="16386" name="内容占位符 7"/>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1.2 </a:t>
            </a:r>
            <a:r>
              <a:rPr lang="zh-CN" altLang="en-US" sz="2800" dirty="0">
                <a:latin typeface="华文新魏" panose="02010800040101010101" pitchFamily="2" charset="-122"/>
                <a:ea typeface="华文新魏" panose="02010800040101010101" pitchFamily="2" charset="-122"/>
              </a:rPr>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dirty="0">
                <a:latin typeface="宋体" charset="0"/>
              </a:rPr>
              <a:t>金风科技公司利用</a:t>
            </a:r>
            <a:r>
              <a:rPr lang="en-US" altLang="zh-CN" sz="1600" dirty="0">
                <a:latin typeface="宋体" charset="0"/>
              </a:rPr>
              <a:t>SCADA</a:t>
            </a:r>
            <a:r>
              <a:rPr lang="zh-CN" altLang="en-US" sz="1600" dirty="0">
                <a:latin typeface="宋体" charset="0"/>
              </a:rPr>
              <a:t>，</a:t>
            </a:r>
            <a:endParaRPr lang="en-US" altLang="zh-CN" sz="1600" dirty="0">
              <a:latin typeface="宋体" charset="0"/>
            </a:endParaRPr>
          </a:p>
          <a:p>
            <a:pPr>
              <a:lnSpc>
                <a:spcPct val="100000"/>
              </a:lnSpc>
              <a:spcBef>
                <a:spcPct val="0"/>
              </a:spcBef>
              <a:buFontTx/>
              <a:buNone/>
            </a:pPr>
            <a:r>
              <a:rPr lang="zh-CN" altLang="zh-CN" sz="1600" dirty="0">
                <a:latin typeface="宋体" charset="0"/>
              </a:rPr>
              <a:t>成功实现</a:t>
            </a:r>
            <a:r>
              <a:rPr lang="zh-CN" altLang="en-US" sz="1600" dirty="0">
                <a:latin typeface="宋体" charset="0"/>
              </a:rPr>
              <a:t>了</a:t>
            </a:r>
            <a:r>
              <a:rPr lang="zh-CN" altLang="zh-CN" sz="1600" dirty="0">
                <a:latin typeface="宋体" charset="0"/>
              </a:rPr>
              <a:t>预测性维护</a:t>
            </a:r>
            <a:endParaRPr lang="zh-CN" altLang="en-US" sz="1600" dirty="0">
              <a:latin typeface="宋体" charset="0"/>
            </a:endParaRPr>
          </a:p>
        </p:txBody>
      </p:sp>
      <p:pic>
        <p:nvPicPr>
          <p:cNvPr id="1843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391112"/>
            <a:ext cx="9144000" cy="1092559"/>
          </a:xfrm>
          <a:prstGeom prst="rect">
            <a:avLst/>
          </a:prstGeom>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 name="矩形 3"/>
          <p:cNvSpPr/>
          <p:nvPr/>
        </p:nvSpPr>
        <p:spPr>
          <a:xfrm>
            <a:off x="0" y="2568321"/>
            <a:ext cx="9144000" cy="1092559"/>
          </a:xfrm>
          <a:prstGeom prst="rect">
            <a:avLst/>
          </a:prstGeom>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0" indent="0" eaLnBrk="1" hangingPunct="1"/>
            <a:r>
              <a:rPr lang="zh-CN" altLang="en-US" sz="3200" dirty="0" smtClean="0">
                <a:solidFill>
                  <a:schemeClr val="tx1"/>
                </a:solidFill>
                <a:latin typeface="华文新魏" panose="02010800040101010101" pitchFamily="2" charset="-122"/>
                <a:ea typeface="华文新魏" panose="02010800040101010101" pitchFamily="2" charset="-122"/>
              </a:rPr>
              <a:t>　　　方案</a:t>
            </a:r>
            <a:r>
              <a:rPr lang="zh-CN" altLang="en-US" sz="3200" dirty="0">
                <a:solidFill>
                  <a:schemeClr val="tx1"/>
                </a:solidFill>
                <a:latin typeface="华文新魏" panose="02010800040101010101" pitchFamily="2" charset="-122"/>
                <a:ea typeface="华文新魏" panose="02010800040101010101" pitchFamily="2" charset="-122"/>
              </a:rPr>
              <a:t>一： 基于决策树算法的故障模型设计</a:t>
            </a:r>
            <a:endParaRPr lang="en-US" altLang="zh-CN" sz="3200" dirty="0">
              <a:solidFill>
                <a:schemeClr val="tx1"/>
              </a:solidFill>
              <a:latin typeface="华文新魏" panose="02010800040101010101" pitchFamily="2" charset="-122"/>
              <a:ea typeface="华文新魏" panose="02010800040101010101" pitchFamily="2" charset="-122"/>
            </a:endParaRPr>
          </a:p>
        </p:txBody>
      </p:sp>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latin typeface="华文新魏" panose="02010800040101010101" pitchFamily="2" charset="-122"/>
                <a:ea typeface="华文新魏" panose="02010800040101010101" pitchFamily="2" charset="-122"/>
              </a:rPr>
              <a:t>2 </a:t>
            </a:r>
            <a:r>
              <a:rPr lang="zh-CN" altLang="en-US" sz="3600" dirty="0">
                <a:latin typeface="华文新魏" panose="02010800040101010101" pitchFamily="2" charset="-122"/>
                <a:ea typeface="华文新魏" panose="02010800040101010101" pitchFamily="2" charset="-122"/>
              </a:rPr>
              <a:t>方案设计</a:t>
            </a:r>
          </a:p>
        </p:txBody>
      </p:sp>
      <p:sp>
        <p:nvSpPr>
          <p:cNvPr id="2" name="矩形 1"/>
          <p:cNvSpPr/>
          <p:nvPr/>
        </p:nvSpPr>
        <p:spPr>
          <a:xfrm>
            <a:off x="840013" y="4656390"/>
            <a:ext cx="8303987" cy="584775"/>
          </a:xfrm>
          <a:prstGeom prst="rect">
            <a:avLst/>
          </a:prstGeom>
        </p:spPr>
        <p:txBody>
          <a:bodyPr wrap="square">
            <a:spAutoFit/>
          </a:bodyPr>
          <a:lstStyle/>
          <a:p>
            <a:pPr marL="0" indent="0" eaLnBrk="1" hangingPunct="1"/>
            <a:r>
              <a:rPr lang="zh-CN" altLang="en-US" sz="3200" dirty="0" smtClean="0">
                <a:latin typeface="华文新魏" panose="02010800040101010101" pitchFamily="2" charset="-122"/>
                <a:ea typeface="华文新魏" panose="02010800040101010101" pitchFamily="2" charset="-122"/>
              </a:rPr>
              <a:t>　方案</a:t>
            </a:r>
            <a:r>
              <a:rPr lang="zh-CN" altLang="en-US" sz="3200" dirty="0">
                <a:latin typeface="华文新魏" panose="02010800040101010101" pitchFamily="2" charset="-122"/>
                <a:ea typeface="华文新魏" panose="02010800040101010101" pitchFamily="2" charset="-122"/>
              </a:rPr>
              <a:t>二： 基于支持向量机的故障模型设计</a:t>
            </a:r>
          </a:p>
        </p:txBody>
      </p:sp>
      <p:grpSp>
        <p:nvGrpSpPr>
          <p:cNvPr id="7" name="组合 6"/>
          <p:cNvGrpSpPr/>
          <p:nvPr/>
        </p:nvGrpSpPr>
        <p:grpSpPr>
          <a:xfrm>
            <a:off x="-25554" y="2568321"/>
            <a:ext cx="1233868" cy="1092559"/>
            <a:chOff x="1952172" y="3041650"/>
            <a:chExt cx="1092200" cy="1092200"/>
          </a:xfrm>
        </p:grpSpPr>
        <p:sp>
          <p:nvSpPr>
            <p:cNvPr id="8" name="椭圆 7"/>
            <p:cNvSpPr/>
            <p:nvPr/>
          </p:nvSpPr>
          <p:spPr>
            <a:xfrm>
              <a:off x="1952172" y="3041650"/>
              <a:ext cx="1092200" cy="109220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157264" y="3251801"/>
              <a:ext cx="682011" cy="689250"/>
              <a:chOff x="5451475" y="4286250"/>
              <a:chExt cx="1346201" cy="1360488"/>
            </a:xfrm>
            <a:solidFill>
              <a:schemeClr val="tx2">
                <a:lumMod val="50000"/>
              </a:schemeClr>
            </a:solidFill>
          </p:grpSpPr>
          <p:sp>
            <p:nvSpPr>
              <p:cNvPr id="10" name="Freeform 22"/>
              <p:cNvSpPr>
                <a:spLocks/>
              </p:cNvSpPr>
              <p:nvPr/>
            </p:nvSpPr>
            <p:spPr bwMode="auto">
              <a:xfrm>
                <a:off x="6338888" y="4343400"/>
                <a:ext cx="409575" cy="400050"/>
              </a:xfrm>
              <a:custGeom>
                <a:avLst/>
                <a:gdLst>
                  <a:gd name="T0" fmla="*/ 41 w 108"/>
                  <a:gd name="T1" fmla="*/ 0 h 106"/>
                  <a:gd name="T2" fmla="*/ 54 w 108"/>
                  <a:gd name="T3" fmla="*/ 6 h 106"/>
                  <a:gd name="T4" fmla="*/ 101 w 108"/>
                  <a:gd name="T5" fmla="*/ 52 h 106"/>
                  <a:gd name="T6" fmla="*/ 101 w 108"/>
                  <a:gd name="T7" fmla="*/ 79 h 106"/>
                  <a:gd name="T8" fmla="*/ 73 w 108"/>
                  <a:gd name="T9" fmla="*/ 106 h 106"/>
                  <a:gd name="T10" fmla="*/ 0 w 108"/>
                  <a:gd name="T11" fmla="*/ 33 h 106"/>
                  <a:gd name="T12" fmla="*/ 27 w 108"/>
                  <a:gd name="T13" fmla="*/ 6 h 106"/>
                  <a:gd name="T14" fmla="*/ 41 w 108"/>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6">
                    <a:moveTo>
                      <a:pt x="41" y="0"/>
                    </a:moveTo>
                    <a:cubicBezTo>
                      <a:pt x="45" y="0"/>
                      <a:pt x="50" y="2"/>
                      <a:pt x="54" y="6"/>
                    </a:cubicBezTo>
                    <a:cubicBezTo>
                      <a:pt x="101" y="52"/>
                      <a:pt x="101" y="52"/>
                      <a:pt x="101" y="52"/>
                    </a:cubicBezTo>
                    <a:cubicBezTo>
                      <a:pt x="108" y="59"/>
                      <a:pt x="108" y="71"/>
                      <a:pt x="101" y="79"/>
                    </a:cubicBezTo>
                    <a:cubicBezTo>
                      <a:pt x="73" y="106"/>
                      <a:pt x="73" y="106"/>
                      <a:pt x="73" y="106"/>
                    </a:cubicBezTo>
                    <a:cubicBezTo>
                      <a:pt x="0" y="33"/>
                      <a:pt x="0" y="33"/>
                      <a:pt x="0" y="33"/>
                    </a:cubicBezTo>
                    <a:cubicBezTo>
                      <a:pt x="27" y="6"/>
                      <a:pt x="27" y="6"/>
                      <a:pt x="27" y="6"/>
                    </a:cubicBezTo>
                    <a:cubicBezTo>
                      <a:pt x="31" y="2"/>
                      <a:pt x="36"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3"/>
              <p:cNvSpPr>
                <a:spLocks/>
              </p:cNvSpPr>
              <p:nvPr/>
            </p:nvSpPr>
            <p:spPr bwMode="auto">
              <a:xfrm>
                <a:off x="5746750" y="4521200"/>
                <a:ext cx="819150" cy="819150"/>
              </a:xfrm>
              <a:custGeom>
                <a:avLst/>
                <a:gdLst>
                  <a:gd name="T0" fmla="*/ 516 w 516"/>
                  <a:gd name="T1" fmla="*/ 173 h 516"/>
                  <a:gd name="T2" fmla="*/ 173 w 516"/>
                  <a:gd name="T3" fmla="*/ 516 h 516"/>
                  <a:gd name="T4" fmla="*/ 0 w 516"/>
                  <a:gd name="T5" fmla="*/ 342 h 516"/>
                  <a:gd name="T6" fmla="*/ 342 w 516"/>
                  <a:gd name="T7" fmla="*/ 0 h 516"/>
                  <a:gd name="T8" fmla="*/ 516 w 516"/>
                  <a:gd name="T9" fmla="*/ 173 h 516"/>
                  <a:gd name="T10" fmla="*/ 516 w 516"/>
                  <a:gd name="T11" fmla="*/ 173 h 516"/>
                </a:gdLst>
                <a:ahLst/>
                <a:cxnLst>
                  <a:cxn ang="0">
                    <a:pos x="T0" y="T1"/>
                  </a:cxn>
                  <a:cxn ang="0">
                    <a:pos x="T2" y="T3"/>
                  </a:cxn>
                  <a:cxn ang="0">
                    <a:pos x="T4" y="T5"/>
                  </a:cxn>
                  <a:cxn ang="0">
                    <a:pos x="T6" y="T7"/>
                  </a:cxn>
                  <a:cxn ang="0">
                    <a:pos x="T8" y="T9"/>
                  </a:cxn>
                  <a:cxn ang="0">
                    <a:pos x="T10" y="T11"/>
                  </a:cxn>
                </a:cxnLst>
                <a:rect l="0" t="0" r="r" b="b"/>
                <a:pathLst>
                  <a:path w="516" h="516">
                    <a:moveTo>
                      <a:pt x="516" y="173"/>
                    </a:moveTo>
                    <a:lnTo>
                      <a:pt x="173" y="516"/>
                    </a:lnTo>
                    <a:lnTo>
                      <a:pt x="0" y="342"/>
                    </a:lnTo>
                    <a:lnTo>
                      <a:pt x="342" y="0"/>
                    </a:lnTo>
                    <a:lnTo>
                      <a:pt x="516" y="173"/>
                    </a:lnTo>
                    <a:lnTo>
                      <a:pt x="516"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4"/>
              <p:cNvSpPr>
                <a:spLocks/>
              </p:cNvSpPr>
              <p:nvPr/>
            </p:nvSpPr>
            <p:spPr bwMode="auto">
              <a:xfrm>
                <a:off x="5541963" y="5106988"/>
                <a:ext cx="434975" cy="430213"/>
              </a:xfrm>
              <a:custGeom>
                <a:avLst/>
                <a:gdLst>
                  <a:gd name="T0" fmla="*/ 100 w 274"/>
                  <a:gd name="T1" fmla="*/ 0 h 271"/>
                  <a:gd name="T2" fmla="*/ 274 w 274"/>
                  <a:gd name="T3" fmla="*/ 176 h 271"/>
                  <a:gd name="T4" fmla="*/ 245 w 274"/>
                  <a:gd name="T5" fmla="*/ 204 h 271"/>
                  <a:gd name="T6" fmla="*/ 0 w 274"/>
                  <a:gd name="T7" fmla="*/ 271 h 271"/>
                  <a:gd name="T8" fmla="*/ 69 w 274"/>
                  <a:gd name="T9" fmla="*/ 28 h 271"/>
                  <a:gd name="T10" fmla="*/ 100 w 274"/>
                  <a:gd name="T11" fmla="*/ 0 h 271"/>
                  <a:gd name="T12" fmla="*/ 100 w 274"/>
                  <a:gd name="T13" fmla="*/ 0 h 271"/>
                  <a:gd name="T14" fmla="*/ 100 w 27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1">
                    <a:moveTo>
                      <a:pt x="100" y="0"/>
                    </a:moveTo>
                    <a:lnTo>
                      <a:pt x="274" y="176"/>
                    </a:lnTo>
                    <a:lnTo>
                      <a:pt x="245" y="204"/>
                    </a:lnTo>
                    <a:lnTo>
                      <a:pt x="0" y="271"/>
                    </a:lnTo>
                    <a:lnTo>
                      <a:pt x="69" y="28"/>
                    </a:lnTo>
                    <a:lnTo>
                      <a:pt x="100" y="0"/>
                    </a:lnTo>
                    <a:lnTo>
                      <a:pt x="100"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5"/>
              <p:cNvSpPr>
                <a:spLocks/>
              </p:cNvSpPr>
              <p:nvPr/>
            </p:nvSpPr>
            <p:spPr bwMode="auto">
              <a:xfrm>
                <a:off x="5451475" y="4286250"/>
                <a:ext cx="661988" cy="608013"/>
              </a:xfrm>
              <a:custGeom>
                <a:avLst/>
                <a:gdLst>
                  <a:gd name="T0" fmla="*/ 71 w 175"/>
                  <a:gd name="T1" fmla="*/ 161 h 161"/>
                  <a:gd name="T2" fmla="*/ 0 w 175"/>
                  <a:gd name="T3" fmla="*/ 88 h 161"/>
                  <a:gd name="T4" fmla="*/ 81 w 175"/>
                  <a:gd name="T5" fmla="*/ 10 h 161"/>
                  <a:gd name="T6" fmla="*/ 106 w 175"/>
                  <a:gd name="T7" fmla="*/ 0 h 161"/>
                  <a:gd name="T8" fmla="*/ 135 w 175"/>
                  <a:gd name="T9" fmla="*/ 13 h 161"/>
                  <a:gd name="T10" fmla="*/ 135 w 175"/>
                  <a:gd name="T11" fmla="*/ 13 h 161"/>
                  <a:gd name="T12" fmla="*/ 175 w 175"/>
                  <a:gd name="T13" fmla="*/ 51 h 161"/>
                  <a:gd name="T14" fmla="*/ 163 w 175"/>
                  <a:gd name="T15" fmla="*/ 63 h 161"/>
                  <a:gd name="T16" fmla="*/ 124 w 175"/>
                  <a:gd name="T17" fmla="*/ 25 h 161"/>
                  <a:gd name="T18" fmla="*/ 106 w 175"/>
                  <a:gd name="T19" fmla="*/ 17 h 161"/>
                  <a:gd name="T20" fmla="*/ 91 w 175"/>
                  <a:gd name="T21" fmla="*/ 23 h 161"/>
                  <a:gd name="T22" fmla="*/ 24 w 175"/>
                  <a:gd name="T23" fmla="*/ 88 h 161"/>
                  <a:gd name="T24" fmla="*/ 83 w 175"/>
                  <a:gd name="T25" fmla="*/ 149 h 161"/>
                  <a:gd name="T26" fmla="*/ 71 w 175"/>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61">
                    <a:moveTo>
                      <a:pt x="71" y="161"/>
                    </a:moveTo>
                    <a:cubicBezTo>
                      <a:pt x="0" y="88"/>
                      <a:pt x="0" y="88"/>
                      <a:pt x="0" y="88"/>
                    </a:cubicBezTo>
                    <a:cubicBezTo>
                      <a:pt x="81" y="10"/>
                      <a:pt x="81" y="10"/>
                      <a:pt x="81" y="10"/>
                    </a:cubicBezTo>
                    <a:cubicBezTo>
                      <a:pt x="89" y="3"/>
                      <a:pt x="97" y="0"/>
                      <a:pt x="106" y="0"/>
                    </a:cubicBezTo>
                    <a:cubicBezTo>
                      <a:pt x="115" y="0"/>
                      <a:pt x="123" y="2"/>
                      <a:pt x="135" y="13"/>
                    </a:cubicBezTo>
                    <a:cubicBezTo>
                      <a:pt x="135" y="13"/>
                      <a:pt x="135" y="13"/>
                      <a:pt x="135" y="13"/>
                    </a:cubicBezTo>
                    <a:cubicBezTo>
                      <a:pt x="175" y="51"/>
                      <a:pt x="175" y="51"/>
                      <a:pt x="175" y="51"/>
                    </a:cubicBezTo>
                    <a:cubicBezTo>
                      <a:pt x="163" y="63"/>
                      <a:pt x="163" y="63"/>
                      <a:pt x="163" y="63"/>
                    </a:cubicBezTo>
                    <a:cubicBezTo>
                      <a:pt x="124" y="25"/>
                      <a:pt x="124" y="25"/>
                      <a:pt x="124" y="25"/>
                    </a:cubicBezTo>
                    <a:cubicBezTo>
                      <a:pt x="114" y="17"/>
                      <a:pt x="110" y="17"/>
                      <a:pt x="106" y="17"/>
                    </a:cubicBezTo>
                    <a:cubicBezTo>
                      <a:pt x="101" y="17"/>
                      <a:pt x="97" y="18"/>
                      <a:pt x="91" y="23"/>
                    </a:cubicBezTo>
                    <a:cubicBezTo>
                      <a:pt x="24" y="88"/>
                      <a:pt x="24" y="88"/>
                      <a:pt x="24" y="88"/>
                    </a:cubicBezTo>
                    <a:cubicBezTo>
                      <a:pt x="83" y="149"/>
                      <a:pt x="83" y="149"/>
                      <a:pt x="83" y="149"/>
                    </a:cubicBezTo>
                    <a:lnTo>
                      <a:pt x="7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6"/>
              <p:cNvSpPr>
                <a:spLocks/>
              </p:cNvSpPr>
              <p:nvPr/>
            </p:nvSpPr>
            <p:spPr bwMode="auto">
              <a:xfrm>
                <a:off x="5583238" y="4603750"/>
                <a:ext cx="163513" cy="158750"/>
              </a:xfrm>
              <a:custGeom>
                <a:avLst/>
                <a:gdLst>
                  <a:gd name="T0" fmla="*/ 9 w 43"/>
                  <a:gd name="T1" fmla="*/ 42 h 42"/>
                  <a:gd name="T2" fmla="*/ 3 w 43"/>
                  <a:gd name="T3" fmla="*/ 39 h 42"/>
                  <a:gd name="T4" fmla="*/ 3 w 43"/>
                  <a:gd name="T5" fmla="*/ 28 h 42"/>
                  <a:gd name="T6" fmla="*/ 29 w 43"/>
                  <a:gd name="T7" fmla="*/ 3 h 42"/>
                  <a:gd name="T8" fmla="*/ 40 w 43"/>
                  <a:gd name="T9" fmla="*/ 3 h 42"/>
                  <a:gd name="T10" fmla="*/ 40 w 43"/>
                  <a:gd name="T11" fmla="*/ 14 h 42"/>
                  <a:gd name="T12" fmla="*/ 14 w 43"/>
                  <a:gd name="T13" fmla="*/ 39 h 42"/>
                  <a:gd name="T14" fmla="*/ 9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9" y="42"/>
                    </a:moveTo>
                    <a:cubicBezTo>
                      <a:pt x="7" y="42"/>
                      <a:pt x="5" y="41"/>
                      <a:pt x="3" y="39"/>
                    </a:cubicBezTo>
                    <a:cubicBezTo>
                      <a:pt x="0" y="36"/>
                      <a:pt x="0" y="31"/>
                      <a:pt x="3" y="28"/>
                    </a:cubicBezTo>
                    <a:cubicBezTo>
                      <a:pt x="29" y="3"/>
                      <a:pt x="29" y="3"/>
                      <a:pt x="29" y="3"/>
                    </a:cubicBezTo>
                    <a:cubicBezTo>
                      <a:pt x="32" y="0"/>
                      <a:pt x="37" y="0"/>
                      <a:pt x="40" y="3"/>
                    </a:cubicBezTo>
                    <a:cubicBezTo>
                      <a:pt x="43" y="6"/>
                      <a:pt x="43" y="11"/>
                      <a:pt x="40" y="14"/>
                    </a:cubicBezTo>
                    <a:cubicBezTo>
                      <a:pt x="14" y="39"/>
                      <a:pt x="14" y="39"/>
                      <a:pt x="14" y="39"/>
                    </a:cubicBezTo>
                    <a:cubicBezTo>
                      <a:pt x="13" y="41"/>
                      <a:pt x="11" y="42"/>
                      <a:pt x="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7"/>
              <p:cNvSpPr>
                <a:spLocks/>
              </p:cNvSpPr>
              <p:nvPr/>
            </p:nvSpPr>
            <p:spPr bwMode="auto">
              <a:xfrm>
                <a:off x="5670550" y="4652963"/>
                <a:ext cx="211138" cy="207963"/>
              </a:xfrm>
              <a:custGeom>
                <a:avLst/>
                <a:gdLst>
                  <a:gd name="T0" fmla="*/ 8 w 56"/>
                  <a:gd name="T1" fmla="*/ 55 h 55"/>
                  <a:gd name="T2" fmla="*/ 3 w 56"/>
                  <a:gd name="T3" fmla="*/ 52 h 55"/>
                  <a:gd name="T4" fmla="*/ 3 w 56"/>
                  <a:gd name="T5" fmla="*/ 41 h 55"/>
                  <a:gd name="T6" fmla="*/ 41 w 56"/>
                  <a:gd name="T7" fmla="*/ 3 h 55"/>
                  <a:gd name="T8" fmla="*/ 53 w 56"/>
                  <a:gd name="T9" fmla="*/ 3 h 55"/>
                  <a:gd name="T10" fmla="*/ 53 w 56"/>
                  <a:gd name="T11" fmla="*/ 14 h 55"/>
                  <a:gd name="T12" fmla="*/ 14 w 56"/>
                  <a:gd name="T13" fmla="*/ 52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2"/>
                    </a:cubicBezTo>
                    <a:cubicBezTo>
                      <a:pt x="0" y="49"/>
                      <a:pt x="0" y="44"/>
                      <a:pt x="3" y="41"/>
                    </a:cubicBezTo>
                    <a:cubicBezTo>
                      <a:pt x="41" y="3"/>
                      <a:pt x="41" y="3"/>
                      <a:pt x="41" y="3"/>
                    </a:cubicBezTo>
                    <a:cubicBezTo>
                      <a:pt x="44" y="0"/>
                      <a:pt x="49" y="0"/>
                      <a:pt x="53" y="3"/>
                    </a:cubicBezTo>
                    <a:cubicBezTo>
                      <a:pt x="56" y="6"/>
                      <a:pt x="56" y="11"/>
                      <a:pt x="53" y="14"/>
                    </a:cubicBezTo>
                    <a:cubicBezTo>
                      <a:pt x="14" y="52"/>
                      <a:pt x="14" y="52"/>
                      <a:pt x="14" y="52"/>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8"/>
              <p:cNvSpPr>
                <a:spLocks/>
              </p:cNvSpPr>
              <p:nvPr/>
            </p:nvSpPr>
            <p:spPr bwMode="auto">
              <a:xfrm>
                <a:off x="6184900" y="4984750"/>
                <a:ext cx="612776" cy="661988"/>
              </a:xfrm>
              <a:custGeom>
                <a:avLst/>
                <a:gdLst>
                  <a:gd name="T0" fmla="*/ 74 w 162"/>
                  <a:gd name="T1" fmla="*/ 175 h 175"/>
                  <a:gd name="T2" fmla="*/ 0 w 162"/>
                  <a:gd name="T3" fmla="*/ 101 h 175"/>
                  <a:gd name="T4" fmla="*/ 12 w 162"/>
                  <a:gd name="T5" fmla="*/ 89 h 175"/>
                  <a:gd name="T6" fmla="*/ 74 w 162"/>
                  <a:gd name="T7" fmla="*/ 151 h 175"/>
                  <a:gd name="T8" fmla="*/ 140 w 162"/>
                  <a:gd name="T9" fmla="*/ 83 h 175"/>
                  <a:gd name="T10" fmla="*/ 145 w 162"/>
                  <a:gd name="T11" fmla="*/ 69 h 175"/>
                  <a:gd name="T12" fmla="*/ 137 w 162"/>
                  <a:gd name="T13" fmla="*/ 51 h 175"/>
                  <a:gd name="T14" fmla="*/ 99 w 162"/>
                  <a:gd name="T15" fmla="*/ 12 h 175"/>
                  <a:gd name="T16" fmla="*/ 111 w 162"/>
                  <a:gd name="T17" fmla="*/ 0 h 175"/>
                  <a:gd name="T18" fmla="*/ 149 w 162"/>
                  <a:gd name="T19" fmla="*/ 39 h 175"/>
                  <a:gd name="T20" fmla="*/ 162 w 162"/>
                  <a:gd name="T21" fmla="*/ 68 h 175"/>
                  <a:gd name="T22" fmla="*/ 152 w 162"/>
                  <a:gd name="T23" fmla="*/ 94 h 175"/>
                  <a:gd name="T24" fmla="*/ 152 w 162"/>
                  <a:gd name="T25" fmla="*/ 95 h 175"/>
                  <a:gd name="T26" fmla="*/ 74 w 162"/>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75">
                    <a:moveTo>
                      <a:pt x="74" y="175"/>
                    </a:moveTo>
                    <a:cubicBezTo>
                      <a:pt x="0" y="101"/>
                      <a:pt x="0" y="101"/>
                      <a:pt x="0" y="101"/>
                    </a:cubicBezTo>
                    <a:cubicBezTo>
                      <a:pt x="12" y="89"/>
                      <a:pt x="12" y="89"/>
                      <a:pt x="12" y="89"/>
                    </a:cubicBezTo>
                    <a:cubicBezTo>
                      <a:pt x="74" y="151"/>
                      <a:pt x="74" y="151"/>
                      <a:pt x="74" y="151"/>
                    </a:cubicBezTo>
                    <a:cubicBezTo>
                      <a:pt x="140" y="83"/>
                      <a:pt x="140" y="83"/>
                      <a:pt x="140" y="83"/>
                    </a:cubicBezTo>
                    <a:cubicBezTo>
                      <a:pt x="144" y="78"/>
                      <a:pt x="145" y="74"/>
                      <a:pt x="145" y="69"/>
                    </a:cubicBezTo>
                    <a:cubicBezTo>
                      <a:pt x="145" y="64"/>
                      <a:pt x="145" y="60"/>
                      <a:pt x="137" y="51"/>
                    </a:cubicBezTo>
                    <a:cubicBezTo>
                      <a:pt x="99" y="12"/>
                      <a:pt x="99" y="12"/>
                      <a:pt x="99" y="12"/>
                    </a:cubicBezTo>
                    <a:cubicBezTo>
                      <a:pt x="111" y="0"/>
                      <a:pt x="111" y="0"/>
                      <a:pt x="111" y="0"/>
                    </a:cubicBezTo>
                    <a:cubicBezTo>
                      <a:pt x="149" y="39"/>
                      <a:pt x="149" y="39"/>
                      <a:pt x="149" y="39"/>
                    </a:cubicBezTo>
                    <a:cubicBezTo>
                      <a:pt x="160" y="51"/>
                      <a:pt x="162" y="59"/>
                      <a:pt x="162" y="68"/>
                    </a:cubicBezTo>
                    <a:cubicBezTo>
                      <a:pt x="162" y="77"/>
                      <a:pt x="159" y="85"/>
                      <a:pt x="152" y="94"/>
                    </a:cubicBezTo>
                    <a:cubicBezTo>
                      <a:pt x="152" y="95"/>
                      <a:pt x="152" y="95"/>
                      <a:pt x="152" y="95"/>
                    </a:cubicBezTo>
                    <a:lnTo>
                      <a:pt x="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9"/>
              <p:cNvSpPr>
                <a:spLocks/>
              </p:cNvSpPr>
              <p:nvPr/>
            </p:nvSpPr>
            <p:spPr bwMode="auto">
              <a:xfrm>
                <a:off x="6321425" y="5348288"/>
                <a:ext cx="158750" cy="158750"/>
              </a:xfrm>
              <a:custGeom>
                <a:avLst/>
                <a:gdLst>
                  <a:gd name="T0" fmla="*/ 8 w 42"/>
                  <a:gd name="T1" fmla="*/ 42 h 42"/>
                  <a:gd name="T2" fmla="*/ 3 w 42"/>
                  <a:gd name="T3" fmla="*/ 40 h 42"/>
                  <a:gd name="T4" fmla="*/ 3 w 42"/>
                  <a:gd name="T5" fmla="*/ 29 h 42"/>
                  <a:gd name="T6" fmla="*/ 28 w 42"/>
                  <a:gd name="T7" fmla="*/ 4 h 42"/>
                  <a:gd name="T8" fmla="*/ 39 w 42"/>
                  <a:gd name="T9" fmla="*/ 4 h 42"/>
                  <a:gd name="T10" fmla="*/ 39 w 42"/>
                  <a:gd name="T11" fmla="*/ 15 h 42"/>
                  <a:gd name="T12" fmla="*/ 14 w 42"/>
                  <a:gd name="T13" fmla="*/ 40 h 42"/>
                  <a:gd name="T14" fmla="*/ 8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8" y="42"/>
                    </a:moveTo>
                    <a:cubicBezTo>
                      <a:pt x="6" y="42"/>
                      <a:pt x="4" y="42"/>
                      <a:pt x="3" y="40"/>
                    </a:cubicBezTo>
                    <a:cubicBezTo>
                      <a:pt x="0" y="37"/>
                      <a:pt x="0" y="32"/>
                      <a:pt x="3" y="29"/>
                    </a:cubicBezTo>
                    <a:cubicBezTo>
                      <a:pt x="28" y="4"/>
                      <a:pt x="28" y="4"/>
                      <a:pt x="28" y="4"/>
                    </a:cubicBezTo>
                    <a:cubicBezTo>
                      <a:pt x="31" y="0"/>
                      <a:pt x="36" y="0"/>
                      <a:pt x="39" y="4"/>
                    </a:cubicBezTo>
                    <a:cubicBezTo>
                      <a:pt x="42" y="7"/>
                      <a:pt x="42" y="12"/>
                      <a:pt x="39" y="15"/>
                    </a:cubicBezTo>
                    <a:cubicBezTo>
                      <a:pt x="14" y="40"/>
                      <a:pt x="14" y="40"/>
                      <a:pt x="14" y="40"/>
                    </a:cubicBezTo>
                    <a:cubicBezTo>
                      <a:pt x="12" y="42"/>
                      <a:pt x="10" y="42"/>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
              <p:cNvSpPr>
                <a:spLocks/>
              </p:cNvSpPr>
              <p:nvPr/>
            </p:nvSpPr>
            <p:spPr bwMode="auto">
              <a:xfrm>
                <a:off x="6223000" y="5216525"/>
                <a:ext cx="211138" cy="207963"/>
              </a:xfrm>
              <a:custGeom>
                <a:avLst/>
                <a:gdLst>
                  <a:gd name="T0" fmla="*/ 8 w 56"/>
                  <a:gd name="T1" fmla="*/ 55 h 55"/>
                  <a:gd name="T2" fmla="*/ 3 w 56"/>
                  <a:gd name="T3" fmla="*/ 53 h 55"/>
                  <a:gd name="T4" fmla="*/ 3 w 56"/>
                  <a:gd name="T5" fmla="*/ 42 h 55"/>
                  <a:gd name="T6" fmla="*/ 41 w 56"/>
                  <a:gd name="T7" fmla="*/ 3 h 55"/>
                  <a:gd name="T8" fmla="*/ 52 w 56"/>
                  <a:gd name="T9" fmla="*/ 3 h 55"/>
                  <a:gd name="T10" fmla="*/ 52 w 56"/>
                  <a:gd name="T11" fmla="*/ 14 h 55"/>
                  <a:gd name="T12" fmla="*/ 14 w 56"/>
                  <a:gd name="T13" fmla="*/ 53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3"/>
                    </a:cubicBezTo>
                    <a:cubicBezTo>
                      <a:pt x="0" y="50"/>
                      <a:pt x="0" y="45"/>
                      <a:pt x="3" y="42"/>
                    </a:cubicBezTo>
                    <a:cubicBezTo>
                      <a:pt x="41" y="3"/>
                      <a:pt x="41" y="3"/>
                      <a:pt x="41" y="3"/>
                    </a:cubicBezTo>
                    <a:cubicBezTo>
                      <a:pt x="44" y="0"/>
                      <a:pt x="49" y="0"/>
                      <a:pt x="52" y="3"/>
                    </a:cubicBezTo>
                    <a:cubicBezTo>
                      <a:pt x="56" y="6"/>
                      <a:pt x="56" y="11"/>
                      <a:pt x="52" y="14"/>
                    </a:cubicBezTo>
                    <a:cubicBezTo>
                      <a:pt x="14" y="53"/>
                      <a:pt x="14" y="53"/>
                      <a:pt x="14" y="53"/>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p:cNvGrpSpPr/>
          <p:nvPr/>
        </p:nvGrpSpPr>
        <p:grpSpPr>
          <a:xfrm>
            <a:off x="13517" y="4391111"/>
            <a:ext cx="1233868" cy="1092559"/>
            <a:chOff x="1952172" y="3041650"/>
            <a:chExt cx="1092200" cy="1092200"/>
          </a:xfrm>
        </p:grpSpPr>
        <p:sp>
          <p:nvSpPr>
            <p:cNvPr id="20" name="椭圆 19"/>
            <p:cNvSpPr/>
            <p:nvPr/>
          </p:nvSpPr>
          <p:spPr>
            <a:xfrm>
              <a:off x="1952172" y="3041650"/>
              <a:ext cx="1092200" cy="109220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157264" y="3251801"/>
              <a:ext cx="682011" cy="689250"/>
              <a:chOff x="5451475" y="4286250"/>
              <a:chExt cx="1346201" cy="1360488"/>
            </a:xfrm>
            <a:solidFill>
              <a:schemeClr val="tx2">
                <a:lumMod val="50000"/>
              </a:schemeClr>
            </a:solidFill>
          </p:grpSpPr>
          <p:sp>
            <p:nvSpPr>
              <p:cNvPr id="22" name="Freeform 22"/>
              <p:cNvSpPr>
                <a:spLocks/>
              </p:cNvSpPr>
              <p:nvPr/>
            </p:nvSpPr>
            <p:spPr bwMode="auto">
              <a:xfrm>
                <a:off x="6338888" y="4343400"/>
                <a:ext cx="409575" cy="400050"/>
              </a:xfrm>
              <a:custGeom>
                <a:avLst/>
                <a:gdLst>
                  <a:gd name="T0" fmla="*/ 41 w 108"/>
                  <a:gd name="T1" fmla="*/ 0 h 106"/>
                  <a:gd name="T2" fmla="*/ 54 w 108"/>
                  <a:gd name="T3" fmla="*/ 6 h 106"/>
                  <a:gd name="T4" fmla="*/ 101 w 108"/>
                  <a:gd name="T5" fmla="*/ 52 h 106"/>
                  <a:gd name="T6" fmla="*/ 101 w 108"/>
                  <a:gd name="T7" fmla="*/ 79 h 106"/>
                  <a:gd name="T8" fmla="*/ 73 w 108"/>
                  <a:gd name="T9" fmla="*/ 106 h 106"/>
                  <a:gd name="T10" fmla="*/ 0 w 108"/>
                  <a:gd name="T11" fmla="*/ 33 h 106"/>
                  <a:gd name="T12" fmla="*/ 27 w 108"/>
                  <a:gd name="T13" fmla="*/ 6 h 106"/>
                  <a:gd name="T14" fmla="*/ 41 w 108"/>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6">
                    <a:moveTo>
                      <a:pt x="41" y="0"/>
                    </a:moveTo>
                    <a:cubicBezTo>
                      <a:pt x="45" y="0"/>
                      <a:pt x="50" y="2"/>
                      <a:pt x="54" y="6"/>
                    </a:cubicBezTo>
                    <a:cubicBezTo>
                      <a:pt x="101" y="52"/>
                      <a:pt x="101" y="52"/>
                      <a:pt x="101" y="52"/>
                    </a:cubicBezTo>
                    <a:cubicBezTo>
                      <a:pt x="108" y="59"/>
                      <a:pt x="108" y="71"/>
                      <a:pt x="101" y="79"/>
                    </a:cubicBezTo>
                    <a:cubicBezTo>
                      <a:pt x="73" y="106"/>
                      <a:pt x="73" y="106"/>
                      <a:pt x="73" y="106"/>
                    </a:cubicBezTo>
                    <a:cubicBezTo>
                      <a:pt x="0" y="33"/>
                      <a:pt x="0" y="33"/>
                      <a:pt x="0" y="33"/>
                    </a:cubicBezTo>
                    <a:cubicBezTo>
                      <a:pt x="27" y="6"/>
                      <a:pt x="27" y="6"/>
                      <a:pt x="27" y="6"/>
                    </a:cubicBezTo>
                    <a:cubicBezTo>
                      <a:pt x="31" y="2"/>
                      <a:pt x="36"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p:cNvSpPr>
                <a:spLocks/>
              </p:cNvSpPr>
              <p:nvPr/>
            </p:nvSpPr>
            <p:spPr bwMode="auto">
              <a:xfrm>
                <a:off x="5746750" y="4521200"/>
                <a:ext cx="819150" cy="819150"/>
              </a:xfrm>
              <a:custGeom>
                <a:avLst/>
                <a:gdLst>
                  <a:gd name="T0" fmla="*/ 516 w 516"/>
                  <a:gd name="T1" fmla="*/ 173 h 516"/>
                  <a:gd name="T2" fmla="*/ 173 w 516"/>
                  <a:gd name="T3" fmla="*/ 516 h 516"/>
                  <a:gd name="T4" fmla="*/ 0 w 516"/>
                  <a:gd name="T5" fmla="*/ 342 h 516"/>
                  <a:gd name="T6" fmla="*/ 342 w 516"/>
                  <a:gd name="T7" fmla="*/ 0 h 516"/>
                  <a:gd name="T8" fmla="*/ 516 w 516"/>
                  <a:gd name="T9" fmla="*/ 173 h 516"/>
                  <a:gd name="T10" fmla="*/ 516 w 516"/>
                  <a:gd name="T11" fmla="*/ 173 h 516"/>
                </a:gdLst>
                <a:ahLst/>
                <a:cxnLst>
                  <a:cxn ang="0">
                    <a:pos x="T0" y="T1"/>
                  </a:cxn>
                  <a:cxn ang="0">
                    <a:pos x="T2" y="T3"/>
                  </a:cxn>
                  <a:cxn ang="0">
                    <a:pos x="T4" y="T5"/>
                  </a:cxn>
                  <a:cxn ang="0">
                    <a:pos x="T6" y="T7"/>
                  </a:cxn>
                  <a:cxn ang="0">
                    <a:pos x="T8" y="T9"/>
                  </a:cxn>
                  <a:cxn ang="0">
                    <a:pos x="T10" y="T11"/>
                  </a:cxn>
                </a:cxnLst>
                <a:rect l="0" t="0" r="r" b="b"/>
                <a:pathLst>
                  <a:path w="516" h="516">
                    <a:moveTo>
                      <a:pt x="516" y="173"/>
                    </a:moveTo>
                    <a:lnTo>
                      <a:pt x="173" y="516"/>
                    </a:lnTo>
                    <a:lnTo>
                      <a:pt x="0" y="342"/>
                    </a:lnTo>
                    <a:lnTo>
                      <a:pt x="342" y="0"/>
                    </a:lnTo>
                    <a:lnTo>
                      <a:pt x="516" y="173"/>
                    </a:lnTo>
                    <a:lnTo>
                      <a:pt x="516"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p:cNvSpPr>
                <a:spLocks/>
              </p:cNvSpPr>
              <p:nvPr/>
            </p:nvSpPr>
            <p:spPr bwMode="auto">
              <a:xfrm>
                <a:off x="5541963" y="5106988"/>
                <a:ext cx="434975" cy="430213"/>
              </a:xfrm>
              <a:custGeom>
                <a:avLst/>
                <a:gdLst>
                  <a:gd name="T0" fmla="*/ 100 w 274"/>
                  <a:gd name="T1" fmla="*/ 0 h 271"/>
                  <a:gd name="T2" fmla="*/ 274 w 274"/>
                  <a:gd name="T3" fmla="*/ 176 h 271"/>
                  <a:gd name="T4" fmla="*/ 245 w 274"/>
                  <a:gd name="T5" fmla="*/ 204 h 271"/>
                  <a:gd name="T6" fmla="*/ 0 w 274"/>
                  <a:gd name="T7" fmla="*/ 271 h 271"/>
                  <a:gd name="T8" fmla="*/ 69 w 274"/>
                  <a:gd name="T9" fmla="*/ 28 h 271"/>
                  <a:gd name="T10" fmla="*/ 100 w 274"/>
                  <a:gd name="T11" fmla="*/ 0 h 271"/>
                  <a:gd name="T12" fmla="*/ 100 w 274"/>
                  <a:gd name="T13" fmla="*/ 0 h 271"/>
                  <a:gd name="T14" fmla="*/ 100 w 27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1">
                    <a:moveTo>
                      <a:pt x="100" y="0"/>
                    </a:moveTo>
                    <a:lnTo>
                      <a:pt x="274" y="176"/>
                    </a:lnTo>
                    <a:lnTo>
                      <a:pt x="245" y="204"/>
                    </a:lnTo>
                    <a:lnTo>
                      <a:pt x="0" y="271"/>
                    </a:lnTo>
                    <a:lnTo>
                      <a:pt x="69" y="28"/>
                    </a:lnTo>
                    <a:lnTo>
                      <a:pt x="100" y="0"/>
                    </a:lnTo>
                    <a:lnTo>
                      <a:pt x="100"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p:cNvSpPr>
                <a:spLocks/>
              </p:cNvSpPr>
              <p:nvPr/>
            </p:nvSpPr>
            <p:spPr bwMode="auto">
              <a:xfrm>
                <a:off x="5451475" y="4286250"/>
                <a:ext cx="661988" cy="608013"/>
              </a:xfrm>
              <a:custGeom>
                <a:avLst/>
                <a:gdLst>
                  <a:gd name="T0" fmla="*/ 71 w 175"/>
                  <a:gd name="T1" fmla="*/ 161 h 161"/>
                  <a:gd name="T2" fmla="*/ 0 w 175"/>
                  <a:gd name="T3" fmla="*/ 88 h 161"/>
                  <a:gd name="T4" fmla="*/ 81 w 175"/>
                  <a:gd name="T5" fmla="*/ 10 h 161"/>
                  <a:gd name="T6" fmla="*/ 106 w 175"/>
                  <a:gd name="T7" fmla="*/ 0 h 161"/>
                  <a:gd name="T8" fmla="*/ 135 w 175"/>
                  <a:gd name="T9" fmla="*/ 13 h 161"/>
                  <a:gd name="T10" fmla="*/ 135 w 175"/>
                  <a:gd name="T11" fmla="*/ 13 h 161"/>
                  <a:gd name="T12" fmla="*/ 175 w 175"/>
                  <a:gd name="T13" fmla="*/ 51 h 161"/>
                  <a:gd name="T14" fmla="*/ 163 w 175"/>
                  <a:gd name="T15" fmla="*/ 63 h 161"/>
                  <a:gd name="T16" fmla="*/ 124 w 175"/>
                  <a:gd name="T17" fmla="*/ 25 h 161"/>
                  <a:gd name="T18" fmla="*/ 106 w 175"/>
                  <a:gd name="T19" fmla="*/ 17 h 161"/>
                  <a:gd name="T20" fmla="*/ 91 w 175"/>
                  <a:gd name="T21" fmla="*/ 23 h 161"/>
                  <a:gd name="T22" fmla="*/ 24 w 175"/>
                  <a:gd name="T23" fmla="*/ 88 h 161"/>
                  <a:gd name="T24" fmla="*/ 83 w 175"/>
                  <a:gd name="T25" fmla="*/ 149 h 161"/>
                  <a:gd name="T26" fmla="*/ 71 w 175"/>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61">
                    <a:moveTo>
                      <a:pt x="71" y="161"/>
                    </a:moveTo>
                    <a:cubicBezTo>
                      <a:pt x="0" y="88"/>
                      <a:pt x="0" y="88"/>
                      <a:pt x="0" y="88"/>
                    </a:cubicBezTo>
                    <a:cubicBezTo>
                      <a:pt x="81" y="10"/>
                      <a:pt x="81" y="10"/>
                      <a:pt x="81" y="10"/>
                    </a:cubicBezTo>
                    <a:cubicBezTo>
                      <a:pt x="89" y="3"/>
                      <a:pt x="97" y="0"/>
                      <a:pt x="106" y="0"/>
                    </a:cubicBezTo>
                    <a:cubicBezTo>
                      <a:pt x="115" y="0"/>
                      <a:pt x="123" y="2"/>
                      <a:pt x="135" y="13"/>
                    </a:cubicBezTo>
                    <a:cubicBezTo>
                      <a:pt x="135" y="13"/>
                      <a:pt x="135" y="13"/>
                      <a:pt x="135" y="13"/>
                    </a:cubicBezTo>
                    <a:cubicBezTo>
                      <a:pt x="175" y="51"/>
                      <a:pt x="175" y="51"/>
                      <a:pt x="175" y="51"/>
                    </a:cubicBezTo>
                    <a:cubicBezTo>
                      <a:pt x="163" y="63"/>
                      <a:pt x="163" y="63"/>
                      <a:pt x="163" y="63"/>
                    </a:cubicBezTo>
                    <a:cubicBezTo>
                      <a:pt x="124" y="25"/>
                      <a:pt x="124" y="25"/>
                      <a:pt x="124" y="25"/>
                    </a:cubicBezTo>
                    <a:cubicBezTo>
                      <a:pt x="114" y="17"/>
                      <a:pt x="110" y="17"/>
                      <a:pt x="106" y="17"/>
                    </a:cubicBezTo>
                    <a:cubicBezTo>
                      <a:pt x="101" y="17"/>
                      <a:pt x="97" y="18"/>
                      <a:pt x="91" y="23"/>
                    </a:cubicBezTo>
                    <a:cubicBezTo>
                      <a:pt x="24" y="88"/>
                      <a:pt x="24" y="88"/>
                      <a:pt x="24" y="88"/>
                    </a:cubicBezTo>
                    <a:cubicBezTo>
                      <a:pt x="83" y="149"/>
                      <a:pt x="83" y="149"/>
                      <a:pt x="83" y="149"/>
                    </a:cubicBezTo>
                    <a:lnTo>
                      <a:pt x="7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p:cNvSpPr>
                <a:spLocks/>
              </p:cNvSpPr>
              <p:nvPr/>
            </p:nvSpPr>
            <p:spPr bwMode="auto">
              <a:xfrm>
                <a:off x="5583238" y="4603750"/>
                <a:ext cx="163513" cy="158750"/>
              </a:xfrm>
              <a:custGeom>
                <a:avLst/>
                <a:gdLst>
                  <a:gd name="T0" fmla="*/ 9 w 43"/>
                  <a:gd name="T1" fmla="*/ 42 h 42"/>
                  <a:gd name="T2" fmla="*/ 3 w 43"/>
                  <a:gd name="T3" fmla="*/ 39 h 42"/>
                  <a:gd name="T4" fmla="*/ 3 w 43"/>
                  <a:gd name="T5" fmla="*/ 28 h 42"/>
                  <a:gd name="T6" fmla="*/ 29 w 43"/>
                  <a:gd name="T7" fmla="*/ 3 h 42"/>
                  <a:gd name="T8" fmla="*/ 40 w 43"/>
                  <a:gd name="T9" fmla="*/ 3 h 42"/>
                  <a:gd name="T10" fmla="*/ 40 w 43"/>
                  <a:gd name="T11" fmla="*/ 14 h 42"/>
                  <a:gd name="T12" fmla="*/ 14 w 43"/>
                  <a:gd name="T13" fmla="*/ 39 h 42"/>
                  <a:gd name="T14" fmla="*/ 9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9" y="42"/>
                    </a:moveTo>
                    <a:cubicBezTo>
                      <a:pt x="7" y="42"/>
                      <a:pt x="5" y="41"/>
                      <a:pt x="3" y="39"/>
                    </a:cubicBezTo>
                    <a:cubicBezTo>
                      <a:pt x="0" y="36"/>
                      <a:pt x="0" y="31"/>
                      <a:pt x="3" y="28"/>
                    </a:cubicBezTo>
                    <a:cubicBezTo>
                      <a:pt x="29" y="3"/>
                      <a:pt x="29" y="3"/>
                      <a:pt x="29" y="3"/>
                    </a:cubicBezTo>
                    <a:cubicBezTo>
                      <a:pt x="32" y="0"/>
                      <a:pt x="37" y="0"/>
                      <a:pt x="40" y="3"/>
                    </a:cubicBezTo>
                    <a:cubicBezTo>
                      <a:pt x="43" y="6"/>
                      <a:pt x="43" y="11"/>
                      <a:pt x="40" y="14"/>
                    </a:cubicBezTo>
                    <a:cubicBezTo>
                      <a:pt x="14" y="39"/>
                      <a:pt x="14" y="39"/>
                      <a:pt x="14" y="39"/>
                    </a:cubicBezTo>
                    <a:cubicBezTo>
                      <a:pt x="13" y="41"/>
                      <a:pt x="11" y="42"/>
                      <a:pt x="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p:cNvSpPr>
                <a:spLocks/>
              </p:cNvSpPr>
              <p:nvPr/>
            </p:nvSpPr>
            <p:spPr bwMode="auto">
              <a:xfrm>
                <a:off x="5670550" y="4652963"/>
                <a:ext cx="211138" cy="207963"/>
              </a:xfrm>
              <a:custGeom>
                <a:avLst/>
                <a:gdLst>
                  <a:gd name="T0" fmla="*/ 8 w 56"/>
                  <a:gd name="T1" fmla="*/ 55 h 55"/>
                  <a:gd name="T2" fmla="*/ 3 w 56"/>
                  <a:gd name="T3" fmla="*/ 52 h 55"/>
                  <a:gd name="T4" fmla="*/ 3 w 56"/>
                  <a:gd name="T5" fmla="*/ 41 h 55"/>
                  <a:gd name="T6" fmla="*/ 41 w 56"/>
                  <a:gd name="T7" fmla="*/ 3 h 55"/>
                  <a:gd name="T8" fmla="*/ 53 w 56"/>
                  <a:gd name="T9" fmla="*/ 3 h 55"/>
                  <a:gd name="T10" fmla="*/ 53 w 56"/>
                  <a:gd name="T11" fmla="*/ 14 h 55"/>
                  <a:gd name="T12" fmla="*/ 14 w 56"/>
                  <a:gd name="T13" fmla="*/ 52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2"/>
                    </a:cubicBezTo>
                    <a:cubicBezTo>
                      <a:pt x="0" y="49"/>
                      <a:pt x="0" y="44"/>
                      <a:pt x="3" y="41"/>
                    </a:cubicBezTo>
                    <a:cubicBezTo>
                      <a:pt x="41" y="3"/>
                      <a:pt x="41" y="3"/>
                      <a:pt x="41" y="3"/>
                    </a:cubicBezTo>
                    <a:cubicBezTo>
                      <a:pt x="44" y="0"/>
                      <a:pt x="49" y="0"/>
                      <a:pt x="53" y="3"/>
                    </a:cubicBezTo>
                    <a:cubicBezTo>
                      <a:pt x="56" y="6"/>
                      <a:pt x="56" y="11"/>
                      <a:pt x="53" y="14"/>
                    </a:cubicBezTo>
                    <a:cubicBezTo>
                      <a:pt x="14" y="52"/>
                      <a:pt x="14" y="52"/>
                      <a:pt x="14" y="52"/>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p:cNvSpPr>
                <a:spLocks/>
              </p:cNvSpPr>
              <p:nvPr/>
            </p:nvSpPr>
            <p:spPr bwMode="auto">
              <a:xfrm>
                <a:off x="6184900" y="4984750"/>
                <a:ext cx="612776" cy="661988"/>
              </a:xfrm>
              <a:custGeom>
                <a:avLst/>
                <a:gdLst>
                  <a:gd name="T0" fmla="*/ 74 w 162"/>
                  <a:gd name="T1" fmla="*/ 175 h 175"/>
                  <a:gd name="T2" fmla="*/ 0 w 162"/>
                  <a:gd name="T3" fmla="*/ 101 h 175"/>
                  <a:gd name="T4" fmla="*/ 12 w 162"/>
                  <a:gd name="T5" fmla="*/ 89 h 175"/>
                  <a:gd name="T6" fmla="*/ 74 w 162"/>
                  <a:gd name="T7" fmla="*/ 151 h 175"/>
                  <a:gd name="T8" fmla="*/ 140 w 162"/>
                  <a:gd name="T9" fmla="*/ 83 h 175"/>
                  <a:gd name="T10" fmla="*/ 145 w 162"/>
                  <a:gd name="T11" fmla="*/ 69 h 175"/>
                  <a:gd name="T12" fmla="*/ 137 w 162"/>
                  <a:gd name="T13" fmla="*/ 51 h 175"/>
                  <a:gd name="T14" fmla="*/ 99 w 162"/>
                  <a:gd name="T15" fmla="*/ 12 h 175"/>
                  <a:gd name="T16" fmla="*/ 111 w 162"/>
                  <a:gd name="T17" fmla="*/ 0 h 175"/>
                  <a:gd name="T18" fmla="*/ 149 w 162"/>
                  <a:gd name="T19" fmla="*/ 39 h 175"/>
                  <a:gd name="T20" fmla="*/ 162 w 162"/>
                  <a:gd name="T21" fmla="*/ 68 h 175"/>
                  <a:gd name="T22" fmla="*/ 152 w 162"/>
                  <a:gd name="T23" fmla="*/ 94 h 175"/>
                  <a:gd name="T24" fmla="*/ 152 w 162"/>
                  <a:gd name="T25" fmla="*/ 95 h 175"/>
                  <a:gd name="T26" fmla="*/ 74 w 162"/>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75">
                    <a:moveTo>
                      <a:pt x="74" y="175"/>
                    </a:moveTo>
                    <a:cubicBezTo>
                      <a:pt x="0" y="101"/>
                      <a:pt x="0" y="101"/>
                      <a:pt x="0" y="101"/>
                    </a:cubicBezTo>
                    <a:cubicBezTo>
                      <a:pt x="12" y="89"/>
                      <a:pt x="12" y="89"/>
                      <a:pt x="12" y="89"/>
                    </a:cubicBezTo>
                    <a:cubicBezTo>
                      <a:pt x="74" y="151"/>
                      <a:pt x="74" y="151"/>
                      <a:pt x="74" y="151"/>
                    </a:cubicBezTo>
                    <a:cubicBezTo>
                      <a:pt x="140" y="83"/>
                      <a:pt x="140" y="83"/>
                      <a:pt x="140" y="83"/>
                    </a:cubicBezTo>
                    <a:cubicBezTo>
                      <a:pt x="144" y="78"/>
                      <a:pt x="145" y="74"/>
                      <a:pt x="145" y="69"/>
                    </a:cubicBezTo>
                    <a:cubicBezTo>
                      <a:pt x="145" y="64"/>
                      <a:pt x="145" y="60"/>
                      <a:pt x="137" y="51"/>
                    </a:cubicBezTo>
                    <a:cubicBezTo>
                      <a:pt x="99" y="12"/>
                      <a:pt x="99" y="12"/>
                      <a:pt x="99" y="12"/>
                    </a:cubicBezTo>
                    <a:cubicBezTo>
                      <a:pt x="111" y="0"/>
                      <a:pt x="111" y="0"/>
                      <a:pt x="111" y="0"/>
                    </a:cubicBezTo>
                    <a:cubicBezTo>
                      <a:pt x="149" y="39"/>
                      <a:pt x="149" y="39"/>
                      <a:pt x="149" y="39"/>
                    </a:cubicBezTo>
                    <a:cubicBezTo>
                      <a:pt x="160" y="51"/>
                      <a:pt x="162" y="59"/>
                      <a:pt x="162" y="68"/>
                    </a:cubicBezTo>
                    <a:cubicBezTo>
                      <a:pt x="162" y="77"/>
                      <a:pt x="159" y="85"/>
                      <a:pt x="152" y="94"/>
                    </a:cubicBezTo>
                    <a:cubicBezTo>
                      <a:pt x="152" y="95"/>
                      <a:pt x="152" y="95"/>
                      <a:pt x="152" y="95"/>
                    </a:cubicBezTo>
                    <a:lnTo>
                      <a:pt x="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p:cNvSpPr>
                <a:spLocks/>
              </p:cNvSpPr>
              <p:nvPr/>
            </p:nvSpPr>
            <p:spPr bwMode="auto">
              <a:xfrm>
                <a:off x="6321425" y="5348288"/>
                <a:ext cx="158750" cy="158750"/>
              </a:xfrm>
              <a:custGeom>
                <a:avLst/>
                <a:gdLst>
                  <a:gd name="T0" fmla="*/ 8 w 42"/>
                  <a:gd name="T1" fmla="*/ 42 h 42"/>
                  <a:gd name="T2" fmla="*/ 3 w 42"/>
                  <a:gd name="T3" fmla="*/ 40 h 42"/>
                  <a:gd name="T4" fmla="*/ 3 w 42"/>
                  <a:gd name="T5" fmla="*/ 29 h 42"/>
                  <a:gd name="T6" fmla="*/ 28 w 42"/>
                  <a:gd name="T7" fmla="*/ 4 h 42"/>
                  <a:gd name="T8" fmla="*/ 39 w 42"/>
                  <a:gd name="T9" fmla="*/ 4 h 42"/>
                  <a:gd name="T10" fmla="*/ 39 w 42"/>
                  <a:gd name="T11" fmla="*/ 15 h 42"/>
                  <a:gd name="T12" fmla="*/ 14 w 42"/>
                  <a:gd name="T13" fmla="*/ 40 h 42"/>
                  <a:gd name="T14" fmla="*/ 8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8" y="42"/>
                    </a:moveTo>
                    <a:cubicBezTo>
                      <a:pt x="6" y="42"/>
                      <a:pt x="4" y="42"/>
                      <a:pt x="3" y="40"/>
                    </a:cubicBezTo>
                    <a:cubicBezTo>
                      <a:pt x="0" y="37"/>
                      <a:pt x="0" y="32"/>
                      <a:pt x="3" y="29"/>
                    </a:cubicBezTo>
                    <a:cubicBezTo>
                      <a:pt x="28" y="4"/>
                      <a:pt x="28" y="4"/>
                      <a:pt x="28" y="4"/>
                    </a:cubicBezTo>
                    <a:cubicBezTo>
                      <a:pt x="31" y="0"/>
                      <a:pt x="36" y="0"/>
                      <a:pt x="39" y="4"/>
                    </a:cubicBezTo>
                    <a:cubicBezTo>
                      <a:pt x="42" y="7"/>
                      <a:pt x="42" y="12"/>
                      <a:pt x="39" y="15"/>
                    </a:cubicBezTo>
                    <a:cubicBezTo>
                      <a:pt x="14" y="40"/>
                      <a:pt x="14" y="40"/>
                      <a:pt x="14" y="40"/>
                    </a:cubicBezTo>
                    <a:cubicBezTo>
                      <a:pt x="12" y="42"/>
                      <a:pt x="10" y="42"/>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p:cNvSpPr>
                <a:spLocks/>
              </p:cNvSpPr>
              <p:nvPr/>
            </p:nvSpPr>
            <p:spPr bwMode="auto">
              <a:xfrm>
                <a:off x="6223000" y="5216525"/>
                <a:ext cx="211138" cy="207963"/>
              </a:xfrm>
              <a:custGeom>
                <a:avLst/>
                <a:gdLst>
                  <a:gd name="T0" fmla="*/ 8 w 56"/>
                  <a:gd name="T1" fmla="*/ 55 h 55"/>
                  <a:gd name="T2" fmla="*/ 3 w 56"/>
                  <a:gd name="T3" fmla="*/ 53 h 55"/>
                  <a:gd name="T4" fmla="*/ 3 w 56"/>
                  <a:gd name="T5" fmla="*/ 42 h 55"/>
                  <a:gd name="T6" fmla="*/ 41 w 56"/>
                  <a:gd name="T7" fmla="*/ 3 h 55"/>
                  <a:gd name="T8" fmla="*/ 52 w 56"/>
                  <a:gd name="T9" fmla="*/ 3 h 55"/>
                  <a:gd name="T10" fmla="*/ 52 w 56"/>
                  <a:gd name="T11" fmla="*/ 14 h 55"/>
                  <a:gd name="T12" fmla="*/ 14 w 56"/>
                  <a:gd name="T13" fmla="*/ 53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3"/>
                    </a:cubicBezTo>
                    <a:cubicBezTo>
                      <a:pt x="0" y="50"/>
                      <a:pt x="0" y="45"/>
                      <a:pt x="3" y="42"/>
                    </a:cubicBezTo>
                    <a:cubicBezTo>
                      <a:pt x="41" y="3"/>
                      <a:pt x="41" y="3"/>
                      <a:pt x="41" y="3"/>
                    </a:cubicBezTo>
                    <a:cubicBezTo>
                      <a:pt x="44" y="0"/>
                      <a:pt x="49" y="0"/>
                      <a:pt x="52" y="3"/>
                    </a:cubicBezTo>
                    <a:cubicBezTo>
                      <a:pt x="56" y="6"/>
                      <a:pt x="56" y="11"/>
                      <a:pt x="52" y="14"/>
                    </a:cubicBezTo>
                    <a:cubicBezTo>
                      <a:pt x="14" y="53"/>
                      <a:pt x="14" y="53"/>
                      <a:pt x="14" y="53"/>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2.1 </a:t>
            </a:r>
            <a:r>
              <a:rPr lang="zh-CN" altLang="en-US" sz="2800" dirty="0">
                <a:latin typeface="华文新魏" panose="02010800040101010101" pitchFamily="2" charset="-122"/>
                <a:ea typeface="华文新魏" panose="02010800040101010101" pitchFamily="2" charset="-122"/>
              </a:rPr>
              <a:t>故障模型的要求</a:t>
            </a:r>
          </a:p>
        </p:txBody>
      </p:sp>
      <p:sp>
        <p:nvSpPr>
          <p:cNvPr id="4" name="矩形 3"/>
          <p:cNvSpPr/>
          <p:nvPr/>
        </p:nvSpPr>
        <p:spPr>
          <a:xfrm>
            <a:off x="1215571" y="1594190"/>
            <a:ext cx="3324286" cy="14924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15572" y="3378558"/>
            <a:ext cx="3324286" cy="2425343"/>
          </a:xfrm>
          <a:prstGeom prst="rect">
            <a:avLst/>
          </a:prstGeom>
          <a:noFill/>
          <a:ln>
            <a:solidFill>
              <a:srgbClr val="AB4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00660" y="2179220"/>
            <a:ext cx="954107" cy="400110"/>
          </a:xfrm>
          <a:prstGeom prst="rect">
            <a:avLst/>
          </a:prstGeom>
        </p:spPr>
        <p:txBody>
          <a:bodyPr wrap="none">
            <a:spAutoFit/>
          </a:bodyPr>
          <a:lstStyle/>
          <a:p>
            <a:pPr defTabSz="1219140">
              <a:defRPr/>
            </a:pPr>
            <a:r>
              <a:rPr lang="zh-CN" altLang="en-US" sz="2000" b="1" kern="0" dirty="0" smtClean="0">
                <a:solidFill>
                  <a:schemeClr val="bg1"/>
                </a:solidFill>
                <a:ea typeface="微软雅黑" charset="0"/>
              </a:rPr>
              <a:t>要求一</a:t>
            </a:r>
            <a:endParaRPr lang="en-US" altLang="zh-CN" sz="2000" b="1" kern="0" dirty="0">
              <a:solidFill>
                <a:schemeClr val="bg1"/>
              </a:solidFill>
              <a:ea typeface="微软雅黑" charset="0"/>
            </a:endParaRPr>
          </a:p>
        </p:txBody>
      </p:sp>
      <p:sp>
        <p:nvSpPr>
          <p:cNvPr id="8" name="矩形 7"/>
          <p:cNvSpPr/>
          <p:nvPr/>
        </p:nvSpPr>
        <p:spPr>
          <a:xfrm>
            <a:off x="1309568" y="3756361"/>
            <a:ext cx="3230287" cy="1569660"/>
          </a:xfrm>
          <a:prstGeom prst="rect">
            <a:avLst/>
          </a:prstGeom>
        </p:spPr>
        <p:txBody>
          <a:bodyPr wrap="square">
            <a:spAutoFit/>
          </a:bodyPr>
          <a:lstStyle/>
          <a:p>
            <a:pPr eaLnBrk="1" hangingPunct="1">
              <a:lnSpc>
                <a:spcPct val="150000"/>
              </a:lnSpc>
            </a:pPr>
            <a:r>
              <a:rPr lang="zh-CN" altLang="en-US" sz="1600" dirty="0">
                <a:latin typeface="楷体" panose="02010609060101010101" pitchFamily="49" charset="-122"/>
                <a:ea typeface="楷体" panose="02010609060101010101" pitchFamily="49" charset="-122"/>
              </a:rPr>
              <a:t>故障模型基于历史运行数据</a:t>
            </a:r>
            <a:r>
              <a:rPr lang="zh-CN" altLang="en-US" sz="1600" dirty="0" smtClean="0">
                <a:latin typeface="楷体" panose="02010609060101010101" pitchFamily="49" charset="-122"/>
                <a:ea typeface="楷体" panose="02010609060101010101" pitchFamily="49" charset="-122"/>
              </a:rPr>
              <a:t>建立减少</a:t>
            </a:r>
            <a:r>
              <a:rPr lang="zh-CN" altLang="en-US" sz="1600" dirty="0">
                <a:latin typeface="楷体" panose="02010609060101010101" pitchFamily="49" charset="-122"/>
                <a:ea typeface="楷体" panose="02010609060101010101" pitchFamily="49" charset="-122"/>
              </a:rPr>
              <a:t>模型建立过程中对于先验</a:t>
            </a:r>
            <a:r>
              <a:rPr lang="zh-CN" altLang="en-US" sz="1600" dirty="0" smtClean="0">
                <a:latin typeface="楷体" panose="02010609060101010101" pitchFamily="49" charset="-122"/>
                <a:ea typeface="楷体" panose="02010609060101010101" pitchFamily="49" charset="-122"/>
              </a:rPr>
              <a:t>知识的</a:t>
            </a:r>
            <a:r>
              <a:rPr lang="zh-CN" altLang="en-US" sz="1600" dirty="0">
                <a:latin typeface="楷体" panose="02010609060101010101" pitchFamily="49" charset="-122"/>
                <a:ea typeface="楷体" panose="02010609060101010101" pitchFamily="49" charset="-122"/>
              </a:rPr>
              <a:t>依赖性，并且可以</a:t>
            </a:r>
            <a:r>
              <a:rPr lang="zh-CN" altLang="en-US" sz="1600" dirty="0" smtClean="0">
                <a:latin typeface="楷体" panose="02010609060101010101" pitchFamily="49" charset="-122"/>
                <a:ea typeface="楷体" panose="02010609060101010101" pitchFamily="49" charset="-122"/>
              </a:rPr>
              <a:t>根据实时运行数据</a:t>
            </a:r>
            <a:r>
              <a:rPr lang="zh-CN" altLang="en-US" sz="1600" dirty="0">
                <a:latin typeface="楷体" panose="02010609060101010101" pitchFamily="49" charset="-122"/>
                <a:ea typeface="楷体" panose="02010609060101010101" pitchFamily="49" charset="-122"/>
              </a:rPr>
              <a:t>进行诊断；</a:t>
            </a:r>
            <a:endParaRPr lang="en-US" altLang="zh-CN" sz="1600" dirty="0">
              <a:latin typeface="楷体" panose="02010609060101010101" pitchFamily="49" charset="-122"/>
              <a:ea typeface="楷体" panose="02010609060101010101" pitchFamily="49" charset="-122"/>
            </a:endParaRPr>
          </a:p>
        </p:txBody>
      </p:sp>
      <p:sp>
        <p:nvSpPr>
          <p:cNvPr id="3" name="矩形 2"/>
          <p:cNvSpPr/>
          <p:nvPr/>
        </p:nvSpPr>
        <p:spPr>
          <a:xfrm>
            <a:off x="5078700" y="3621733"/>
            <a:ext cx="2856986" cy="1938992"/>
          </a:xfrm>
          <a:prstGeom prst="rect">
            <a:avLst/>
          </a:prstGeom>
        </p:spPr>
        <p:txBody>
          <a:bodyPr wrap="square">
            <a:spAutoFit/>
          </a:bodyPr>
          <a:lstStyle/>
          <a:p>
            <a:pPr eaLnBrk="1" hangingPunct="1">
              <a:lnSpc>
                <a:spcPct val="150000"/>
              </a:lnSpc>
            </a:pPr>
            <a:r>
              <a:rPr lang="zh-CN" altLang="en-US" sz="1600" dirty="0">
                <a:latin typeface="楷体" panose="02010609060101010101" pitchFamily="49" charset="-122"/>
                <a:ea typeface="楷体" panose="02010609060101010101" pitchFamily="49" charset="-122"/>
              </a:rPr>
              <a:t>模型的精度应能够随着数据</a:t>
            </a:r>
            <a:r>
              <a:rPr lang="zh-CN" altLang="en-US" sz="1600" dirty="0" smtClean="0">
                <a:latin typeface="楷体" panose="02010609060101010101" pitchFamily="49" charset="-122"/>
                <a:ea typeface="楷体" panose="02010609060101010101" pitchFamily="49" charset="-122"/>
              </a:rPr>
              <a:t>量的</a:t>
            </a:r>
            <a:r>
              <a:rPr lang="zh-CN" altLang="en-US" sz="1600" dirty="0">
                <a:latin typeface="楷体" panose="02010609060101010101" pitchFamily="49" charset="-122"/>
                <a:ea typeface="楷体" panose="02010609060101010101" pitchFamily="49" charset="-122"/>
              </a:rPr>
              <a:t>增加而提高。构建模型的</a:t>
            </a:r>
            <a:r>
              <a:rPr lang="zh-CN" altLang="en-US" sz="1600" dirty="0" smtClean="0">
                <a:latin typeface="楷体" panose="02010609060101010101" pitchFamily="49" charset="-122"/>
                <a:ea typeface="楷体" panose="02010609060101010101" pitchFamily="49" charset="-122"/>
              </a:rPr>
              <a:t>数据越</a:t>
            </a:r>
            <a:r>
              <a:rPr lang="zh-CN" altLang="en-US" sz="1600" dirty="0">
                <a:latin typeface="楷体" panose="02010609060101010101" pitchFamily="49" charset="-122"/>
                <a:ea typeface="楷体" panose="02010609060101010101" pitchFamily="49" charset="-122"/>
              </a:rPr>
              <a:t>多，则模型的泛化能力越强</a:t>
            </a:r>
            <a:r>
              <a:rPr lang="zh-CN" altLang="en-US" sz="1600" dirty="0" smtClean="0">
                <a:latin typeface="楷体" panose="02010609060101010101" pitchFamily="49" charset="-122"/>
                <a:ea typeface="楷体" panose="02010609060101010101" pitchFamily="49" charset="-122"/>
              </a:rPr>
              <a:t>，对于</a:t>
            </a:r>
            <a:r>
              <a:rPr lang="zh-CN" altLang="en-US" sz="1600" dirty="0">
                <a:latin typeface="楷体" panose="02010609060101010101" pitchFamily="49" charset="-122"/>
                <a:ea typeface="楷体" panose="02010609060101010101" pitchFamily="49" charset="-122"/>
              </a:rPr>
              <a:t>各种实际情况的解读也</a:t>
            </a:r>
            <a:r>
              <a:rPr lang="zh-CN" altLang="en-US" sz="1600" dirty="0" smtClean="0">
                <a:latin typeface="楷体" panose="02010609060101010101" pitchFamily="49" charset="-122"/>
                <a:ea typeface="楷体" panose="02010609060101010101" pitchFamily="49" charset="-122"/>
              </a:rPr>
              <a:t>会更好</a:t>
            </a:r>
            <a:r>
              <a:rPr lang="zh-CN" altLang="en-US" sz="1600" dirty="0">
                <a:latin typeface="楷体" panose="02010609060101010101" pitchFamily="49" charset="-122"/>
                <a:ea typeface="楷体" panose="02010609060101010101" pitchFamily="49" charset="-122"/>
              </a:rPr>
              <a:t>。</a:t>
            </a:r>
          </a:p>
        </p:txBody>
      </p:sp>
      <p:sp>
        <p:nvSpPr>
          <p:cNvPr id="23" name="矩形 22"/>
          <p:cNvSpPr/>
          <p:nvPr/>
        </p:nvSpPr>
        <p:spPr>
          <a:xfrm>
            <a:off x="4865460" y="1594190"/>
            <a:ext cx="3324286" cy="14924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50549" y="2179220"/>
            <a:ext cx="954107" cy="400110"/>
          </a:xfrm>
          <a:prstGeom prst="rect">
            <a:avLst/>
          </a:prstGeom>
        </p:spPr>
        <p:txBody>
          <a:bodyPr wrap="none">
            <a:spAutoFit/>
          </a:bodyPr>
          <a:lstStyle/>
          <a:p>
            <a:pPr defTabSz="1219140">
              <a:defRPr/>
            </a:pPr>
            <a:r>
              <a:rPr lang="zh-CN" altLang="en-US" sz="2000" b="1" kern="0" dirty="0" smtClean="0">
                <a:solidFill>
                  <a:schemeClr val="bg1"/>
                </a:solidFill>
                <a:ea typeface="微软雅黑" charset="0"/>
              </a:rPr>
              <a:t>要求二</a:t>
            </a:r>
            <a:endParaRPr lang="en-US" altLang="zh-CN" sz="2000" b="1" kern="0" dirty="0">
              <a:solidFill>
                <a:schemeClr val="bg1"/>
              </a:solidFill>
              <a:ea typeface="微软雅黑" charset="0"/>
            </a:endParaRPr>
          </a:p>
        </p:txBody>
      </p:sp>
      <p:sp>
        <p:nvSpPr>
          <p:cNvPr id="25" name="矩形 24"/>
          <p:cNvSpPr/>
          <p:nvPr/>
        </p:nvSpPr>
        <p:spPr>
          <a:xfrm>
            <a:off x="4865459" y="3378558"/>
            <a:ext cx="3324286" cy="2425343"/>
          </a:xfrm>
          <a:prstGeom prst="rect">
            <a:avLst/>
          </a:prstGeom>
          <a:noFill/>
          <a:ln>
            <a:solidFill>
              <a:srgbClr val="AB4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2.2 </a:t>
            </a:r>
            <a:r>
              <a:rPr lang="zh-CN" altLang="en-US" sz="2800" dirty="0">
                <a:latin typeface="华文新魏" panose="02010800040101010101" pitchFamily="2" charset="-122"/>
                <a:ea typeface="华文新魏" panose="02010800040101010101" pitchFamily="2" charset="-122"/>
              </a:rPr>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dirty="0">
                <a:noFill/>
              </a:rPr>
              <a:t> </a:t>
            </a:r>
          </a:p>
        </p:txBody>
      </p:sp>
      <p:pic>
        <p:nvPicPr>
          <p:cNvPr id="2355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213101"/>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1" y="972990"/>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2.2 </a:t>
            </a:r>
            <a:r>
              <a:rPr lang="zh-CN" altLang="en-US" sz="2800" dirty="0">
                <a:latin typeface="华文新魏" panose="02010800040101010101" pitchFamily="2" charset="-122"/>
                <a:ea typeface="华文新魏" panose="02010800040101010101" pitchFamily="2" charset="-122"/>
              </a:rPr>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795</TotalTime>
  <Words>1612</Words>
  <Application>Microsoft Office PowerPoint</Application>
  <PresentationFormat>全屏显示(4:3)</PresentationFormat>
  <Paragraphs>143</Paragraphs>
  <Slides>22</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Cambria Math</vt:lpstr>
      <vt:lpstr>Times New Roman</vt:lpstr>
      <vt:lpstr>华文新魏</vt:lpstr>
      <vt:lpstr>微软雅黑</vt:lpstr>
      <vt:lpstr>Calibri Light</vt:lpstr>
      <vt:lpstr>华文楷体</vt:lpstr>
      <vt:lpstr>Calibri</vt:lpstr>
      <vt:lpstr>宋体</vt:lpstr>
      <vt:lpstr>楷体</vt:lpstr>
      <vt:lpstr>Office 主题</vt:lpstr>
      <vt:lpstr>PowerPoint 演示文稿</vt:lpstr>
      <vt:lpstr>PowerPoint 演示文稿</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PowerPoint 演示文稿</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HustWolf</cp:lastModifiedBy>
  <cp:revision>147</cp:revision>
  <dcterms:created xsi:type="dcterms:W3CDTF">2018-05-27T07:01:08Z</dcterms:created>
  <dcterms:modified xsi:type="dcterms:W3CDTF">2018-05-31T23:48:00Z</dcterms:modified>
</cp:coreProperties>
</file>